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5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1E744A-D475-41CA-82AC-DB96B9C78E40}" type="doc">
      <dgm:prSet loTypeId="urn:microsoft.com/office/officeart/2005/8/layout/radial6" loCatId="relationship" qsTypeId="urn:microsoft.com/office/officeart/2005/8/quickstyle/simple5" qsCatId="simple" csTypeId="urn:microsoft.com/office/officeart/2005/8/colors/accent2_1" csCatId="accent2" phldr="1"/>
      <dgm:spPr/>
      <dgm:t>
        <a:bodyPr/>
        <a:lstStyle/>
        <a:p>
          <a:endParaRPr lang="en-US"/>
        </a:p>
      </dgm:t>
    </dgm:pt>
    <dgm:pt modelId="{38C1300E-DFA6-4B8B-A7FD-09C765D48C20}">
      <dgm:prSet phldrT="[Text]" custT="1"/>
      <dgm:spPr/>
      <dgm:t>
        <a:bodyPr/>
        <a:lstStyle/>
        <a:p>
          <a:r>
            <a:rPr lang="en-US" sz="4000" dirty="0" smtClean="0"/>
            <a:t>GSO</a:t>
          </a:r>
          <a:endParaRPr lang="en-US" sz="4000" dirty="0"/>
        </a:p>
      </dgm:t>
    </dgm:pt>
    <dgm:pt modelId="{8075126B-37C7-4429-8557-E04949383437}" type="parTrans" cxnId="{31CE867B-AE85-44FC-9F80-B17CF4911650}">
      <dgm:prSet/>
      <dgm:spPr/>
      <dgm:t>
        <a:bodyPr/>
        <a:lstStyle/>
        <a:p>
          <a:endParaRPr lang="en-US" sz="1400"/>
        </a:p>
      </dgm:t>
    </dgm:pt>
    <dgm:pt modelId="{90031A84-86F8-40BC-A215-53B534B7C326}" type="sibTrans" cxnId="{31CE867B-AE85-44FC-9F80-B17CF4911650}">
      <dgm:prSet/>
      <dgm:spPr/>
      <dgm:t>
        <a:bodyPr/>
        <a:lstStyle/>
        <a:p>
          <a:endParaRPr lang="en-US" sz="1400"/>
        </a:p>
      </dgm:t>
    </dgm:pt>
    <dgm:pt modelId="{A199AC82-4DC6-4474-9151-37179CED9D03}">
      <dgm:prSet phldrT="[Text]" custT="1"/>
      <dgm:spPr/>
      <dgm:t>
        <a:bodyPr/>
        <a:lstStyle/>
        <a:p>
          <a:pPr rtl="1"/>
          <a:r>
            <a:rPr lang="en-US" sz="1400" b="1" dirty="0" smtClean="0">
              <a:cs typeface="AL-Mohanad Bold" pitchFamily="2" charset="-78"/>
            </a:rPr>
            <a:t>United Arab Emirates</a:t>
          </a:r>
          <a:endParaRPr lang="en-US" sz="1400" b="1" dirty="0">
            <a:cs typeface="AL-Mohanad Bold" pitchFamily="2" charset="-78"/>
          </a:endParaRPr>
        </a:p>
      </dgm:t>
    </dgm:pt>
    <dgm:pt modelId="{2F67F834-E952-489A-94C6-92CCC0A4BD74}" type="parTrans" cxnId="{E8CFF1BE-79A2-4A9D-959B-983EB86741EE}">
      <dgm:prSet/>
      <dgm:spPr/>
      <dgm:t>
        <a:bodyPr/>
        <a:lstStyle/>
        <a:p>
          <a:endParaRPr lang="en-US" sz="1400"/>
        </a:p>
      </dgm:t>
    </dgm:pt>
    <dgm:pt modelId="{C7DF8FAD-4F5D-4991-93C3-FCD7D5ADEFB7}" type="sibTrans" cxnId="{E8CFF1BE-79A2-4A9D-959B-983EB86741EE}">
      <dgm:prSet/>
      <dgm:spPr/>
      <dgm:t>
        <a:bodyPr/>
        <a:lstStyle/>
        <a:p>
          <a:endParaRPr lang="en-US" sz="1400"/>
        </a:p>
      </dgm:t>
    </dgm:pt>
    <dgm:pt modelId="{86D89D80-1A05-4982-8559-0D37644805EF}">
      <dgm:prSet phldrT="[Text]" custT="1"/>
      <dgm:spPr/>
      <dgm:t>
        <a:bodyPr/>
        <a:lstStyle/>
        <a:p>
          <a:pPr rtl="1"/>
          <a:r>
            <a:rPr lang="en-US" sz="1400" b="1" dirty="0" smtClean="0">
              <a:cs typeface="AL-Mohanad Bold" pitchFamily="2" charset="-78"/>
            </a:rPr>
            <a:t>Bahrain</a:t>
          </a:r>
          <a:endParaRPr lang="en-US" sz="1400" b="1" dirty="0">
            <a:cs typeface="AL-Mohanad Bold" pitchFamily="2" charset="-78"/>
          </a:endParaRPr>
        </a:p>
      </dgm:t>
    </dgm:pt>
    <dgm:pt modelId="{EB313D11-807C-4896-ADD9-C532C1F9FB3A}" type="parTrans" cxnId="{B0B85D80-4D50-4143-BED5-06856A40E70C}">
      <dgm:prSet/>
      <dgm:spPr/>
      <dgm:t>
        <a:bodyPr/>
        <a:lstStyle/>
        <a:p>
          <a:endParaRPr lang="en-US" sz="1400"/>
        </a:p>
      </dgm:t>
    </dgm:pt>
    <dgm:pt modelId="{B38A77BB-3DF9-45D6-BD15-678565545614}" type="sibTrans" cxnId="{B0B85D80-4D50-4143-BED5-06856A40E70C}">
      <dgm:prSet/>
      <dgm:spPr/>
      <dgm:t>
        <a:bodyPr/>
        <a:lstStyle/>
        <a:p>
          <a:endParaRPr lang="en-US" sz="1400"/>
        </a:p>
      </dgm:t>
    </dgm:pt>
    <dgm:pt modelId="{3E266198-1737-411F-9C05-B8BAAF4BE964}">
      <dgm:prSet custT="1"/>
      <dgm:spPr/>
      <dgm:t>
        <a:bodyPr/>
        <a:lstStyle/>
        <a:p>
          <a:pPr rtl="1"/>
          <a:r>
            <a:rPr lang="en-US" sz="1400" b="1" dirty="0" smtClean="0">
              <a:cs typeface="AL-Mohanad Bold" pitchFamily="2" charset="-78"/>
            </a:rPr>
            <a:t>Qatar</a:t>
          </a:r>
          <a:endParaRPr lang="en-US" sz="1400" b="1" dirty="0">
            <a:cs typeface="AL-Mohanad Bold" pitchFamily="2" charset="-78"/>
          </a:endParaRPr>
        </a:p>
      </dgm:t>
    </dgm:pt>
    <dgm:pt modelId="{EB7FB1B0-BAA7-4438-AB9C-DCAD5D39FD35}" type="parTrans" cxnId="{EC031EE2-42D9-41F6-B74C-62DF7A828F01}">
      <dgm:prSet/>
      <dgm:spPr/>
      <dgm:t>
        <a:bodyPr/>
        <a:lstStyle/>
        <a:p>
          <a:endParaRPr lang="en-US" sz="1400"/>
        </a:p>
      </dgm:t>
    </dgm:pt>
    <dgm:pt modelId="{7D0B4C72-C5D3-46B1-880C-6BEC4FDF049A}" type="sibTrans" cxnId="{EC031EE2-42D9-41F6-B74C-62DF7A828F01}">
      <dgm:prSet/>
      <dgm:spPr/>
      <dgm:t>
        <a:bodyPr/>
        <a:lstStyle/>
        <a:p>
          <a:endParaRPr lang="en-US" sz="1400"/>
        </a:p>
      </dgm:t>
    </dgm:pt>
    <dgm:pt modelId="{7724F143-C8DD-4C4F-9BC6-13B8EAE4D4AB}">
      <dgm:prSet/>
      <dgm:spPr/>
      <dgm:t>
        <a:bodyPr/>
        <a:lstStyle/>
        <a:p>
          <a:endParaRPr lang="en-US" sz="1400" dirty="0"/>
        </a:p>
      </dgm:t>
    </dgm:pt>
    <dgm:pt modelId="{AE83DD2A-F811-44BE-84FE-CFA2177C3B5C}" type="parTrans" cxnId="{FF4388E0-7EBD-4989-A832-0E612965DB78}">
      <dgm:prSet/>
      <dgm:spPr/>
      <dgm:t>
        <a:bodyPr/>
        <a:lstStyle/>
        <a:p>
          <a:endParaRPr lang="en-US" sz="1400"/>
        </a:p>
      </dgm:t>
    </dgm:pt>
    <dgm:pt modelId="{6AB8F51A-F043-4CEF-97F2-90D57B585BE4}" type="sibTrans" cxnId="{FF4388E0-7EBD-4989-A832-0E612965DB78}">
      <dgm:prSet/>
      <dgm:spPr/>
      <dgm:t>
        <a:bodyPr/>
        <a:lstStyle/>
        <a:p>
          <a:endParaRPr lang="en-US" sz="1400"/>
        </a:p>
      </dgm:t>
    </dgm:pt>
    <dgm:pt modelId="{6A5DDA8B-8D11-468F-86E1-93E10329767C}">
      <dgm:prSet custT="1"/>
      <dgm:spPr/>
      <dgm:t>
        <a:bodyPr/>
        <a:lstStyle/>
        <a:p>
          <a:pPr rtl="1"/>
          <a:r>
            <a:rPr lang="en-US" sz="1400" b="1" dirty="0" smtClean="0">
              <a:cs typeface="AL-Mohanad Bold" pitchFamily="2" charset="-78"/>
            </a:rPr>
            <a:t>Saudi Arabia</a:t>
          </a:r>
          <a:endParaRPr lang="en-US" sz="1400" b="1" dirty="0">
            <a:cs typeface="AL-Mohanad Bold" pitchFamily="2" charset="-78"/>
          </a:endParaRPr>
        </a:p>
      </dgm:t>
    </dgm:pt>
    <dgm:pt modelId="{465519EF-546C-47FD-9D94-17B6D2E999E8}" type="parTrans" cxnId="{A855C4C7-A647-4AD5-A213-70C6DFF4917B}">
      <dgm:prSet/>
      <dgm:spPr/>
      <dgm:t>
        <a:bodyPr/>
        <a:lstStyle/>
        <a:p>
          <a:endParaRPr lang="en-US" sz="1400"/>
        </a:p>
      </dgm:t>
    </dgm:pt>
    <dgm:pt modelId="{2B1EACC1-F93A-44C9-9CE6-9171921436A4}" type="sibTrans" cxnId="{A855C4C7-A647-4AD5-A213-70C6DFF4917B}">
      <dgm:prSet/>
      <dgm:spPr/>
      <dgm:t>
        <a:bodyPr/>
        <a:lstStyle/>
        <a:p>
          <a:endParaRPr lang="en-US" sz="1400"/>
        </a:p>
      </dgm:t>
    </dgm:pt>
    <dgm:pt modelId="{1BBF5CCB-E5D3-45F7-9C1D-CFD69502CF25}">
      <dgm:prSet custT="1"/>
      <dgm:spPr/>
      <dgm:t>
        <a:bodyPr/>
        <a:lstStyle/>
        <a:p>
          <a:pPr rtl="1"/>
          <a:r>
            <a:rPr lang="en-US" sz="1400" b="1" dirty="0" smtClean="0">
              <a:cs typeface="AL-Mohanad Bold" pitchFamily="2" charset="-78"/>
            </a:rPr>
            <a:t>Kuwait</a:t>
          </a:r>
          <a:endParaRPr lang="en-US" sz="1400" b="1" dirty="0">
            <a:cs typeface="AL-Mohanad Bold" pitchFamily="2" charset="-78"/>
          </a:endParaRPr>
        </a:p>
      </dgm:t>
    </dgm:pt>
    <dgm:pt modelId="{B71FDC28-C73B-490C-8CDE-11D11FB83733}" type="sibTrans" cxnId="{C5FD1005-8DD9-429C-925C-FA566771F7B7}">
      <dgm:prSet/>
      <dgm:spPr/>
      <dgm:t>
        <a:bodyPr/>
        <a:lstStyle/>
        <a:p>
          <a:endParaRPr lang="en-US" sz="1400"/>
        </a:p>
      </dgm:t>
    </dgm:pt>
    <dgm:pt modelId="{5B597023-A025-446D-96FC-27A6E10D9D61}" type="parTrans" cxnId="{C5FD1005-8DD9-429C-925C-FA566771F7B7}">
      <dgm:prSet/>
      <dgm:spPr/>
      <dgm:t>
        <a:bodyPr/>
        <a:lstStyle/>
        <a:p>
          <a:endParaRPr lang="en-US" sz="1400"/>
        </a:p>
      </dgm:t>
    </dgm:pt>
    <dgm:pt modelId="{2D575986-A52B-4BA0-91CE-95DB48B4D6AE}">
      <dgm:prSet custT="1"/>
      <dgm:spPr/>
      <dgm:t>
        <a:bodyPr/>
        <a:lstStyle/>
        <a:p>
          <a:pPr rtl="1"/>
          <a:r>
            <a:rPr lang="en-US" sz="1400" b="1" dirty="0" smtClean="0">
              <a:cs typeface="AL-Mohanad Bold" pitchFamily="2" charset="-78"/>
            </a:rPr>
            <a:t>Yemen</a:t>
          </a:r>
          <a:endParaRPr lang="en-US" sz="1400" b="1" dirty="0">
            <a:cs typeface="AL-Mohanad Bold" pitchFamily="2" charset="-78"/>
          </a:endParaRPr>
        </a:p>
      </dgm:t>
    </dgm:pt>
    <dgm:pt modelId="{369AF629-9D9C-4027-81A5-222CBE885D6C}" type="sibTrans" cxnId="{78C52187-A895-4224-8AB2-3C356478150E}">
      <dgm:prSet/>
      <dgm:spPr/>
      <dgm:t>
        <a:bodyPr/>
        <a:lstStyle/>
        <a:p>
          <a:endParaRPr lang="en-US" sz="1400"/>
        </a:p>
      </dgm:t>
    </dgm:pt>
    <dgm:pt modelId="{1D295AED-81AD-4ECF-B531-1CA7ECC50E18}" type="parTrans" cxnId="{78C52187-A895-4224-8AB2-3C356478150E}">
      <dgm:prSet/>
      <dgm:spPr/>
      <dgm:t>
        <a:bodyPr/>
        <a:lstStyle/>
        <a:p>
          <a:endParaRPr lang="en-US" sz="1400"/>
        </a:p>
      </dgm:t>
    </dgm:pt>
    <dgm:pt modelId="{03903515-FF0E-4BBE-A4EF-AD7052ED0212}" type="pres">
      <dgm:prSet presAssocID="{501E744A-D475-41CA-82AC-DB96B9C78E40}" presName="Name0" presStyleCnt="0">
        <dgm:presLayoutVars>
          <dgm:chMax val="1"/>
          <dgm:dir/>
          <dgm:animLvl val="ctr"/>
          <dgm:resizeHandles val="exact"/>
        </dgm:presLayoutVars>
      </dgm:prSet>
      <dgm:spPr/>
      <dgm:t>
        <a:bodyPr/>
        <a:lstStyle/>
        <a:p>
          <a:endParaRPr lang="en-US"/>
        </a:p>
      </dgm:t>
    </dgm:pt>
    <dgm:pt modelId="{3C71C72F-9C55-4DCD-A7D2-1E6DEE110860}" type="pres">
      <dgm:prSet presAssocID="{38C1300E-DFA6-4B8B-A7FD-09C765D48C20}" presName="centerShape" presStyleLbl="node0" presStyleIdx="0" presStyleCnt="1"/>
      <dgm:spPr/>
      <dgm:t>
        <a:bodyPr/>
        <a:lstStyle/>
        <a:p>
          <a:endParaRPr lang="en-US"/>
        </a:p>
      </dgm:t>
    </dgm:pt>
    <dgm:pt modelId="{83CA11A7-03DE-45F3-B531-B1EBEA03E7E1}" type="pres">
      <dgm:prSet presAssocID="{A199AC82-4DC6-4474-9151-37179CED9D03}" presName="node" presStyleLbl="node1" presStyleIdx="0" presStyleCnt="6">
        <dgm:presLayoutVars>
          <dgm:bulletEnabled val="1"/>
        </dgm:presLayoutVars>
      </dgm:prSet>
      <dgm:spPr/>
      <dgm:t>
        <a:bodyPr/>
        <a:lstStyle/>
        <a:p>
          <a:endParaRPr lang="en-US"/>
        </a:p>
      </dgm:t>
    </dgm:pt>
    <dgm:pt modelId="{193BD58D-2D6E-4951-8FF8-58BCD6DD3BCF}" type="pres">
      <dgm:prSet presAssocID="{A199AC82-4DC6-4474-9151-37179CED9D03}" presName="dummy" presStyleCnt="0"/>
      <dgm:spPr/>
      <dgm:t>
        <a:bodyPr/>
        <a:lstStyle/>
        <a:p>
          <a:endParaRPr lang="en-US"/>
        </a:p>
      </dgm:t>
    </dgm:pt>
    <dgm:pt modelId="{A0D8EDB2-F0DB-4450-A32C-5B6C7EED09E1}" type="pres">
      <dgm:prSet presAssocID="{C7DF8FAD-4F5D-4991-93C3-FCD7D5ADEFB7}" presName="sibTrans" presStyleLbl="sibTrans2D1" presStyleIdx="0" presStyleCnt="6"/>
      <dgm:spPr/>
      <dgm:t>
        <a:bodyPr/>
        <a:lstStyle/>
        <a:p>
          <a:endParaRPr lang="en-US"/>
        </a:p>
      </dgm:t>
    </dgm:pt>
    <dgm:pt modelId="{47F32493-3FFA-44AD-80EA-B0BE8491AFF3}" type="pres">
      <dgm:prSet presAssocID="{86D89D80-1A05-4982-8559-0D37644805EF}" presName="node" presStyleLbl="node1" presStyleIdx="1" presStyleCnt="6">
        <dgm:presLayoutVars>
          <dgm:bulletEnabled val="1"/>
        </dgm:presLayoutVars>
      </dgm:prSet>
      <dgm:spPr/>
      <dgm:t>
        <a:bodyPr/>
        <a:lstStyle/>
        <a:p>
          <a:endParaRPr lang="en-US"/>
        </a:p>
      </dgm:t>
    </dgm:pt>
    <dgm:pt modelId="{FE467AAB-7C47-4A35-9B45-1393F26EA73E}" type="pres">
      <dgm:prSet presAssocID="{86D89D80-1A05-4982-8559-0D37644805EF}" presName="dummy" presStyleCnt="0"/>
      <dgm:spPr/>
      <dgm:t>
        <a:bodyPr/>
        <a:lstStyle/>
        <a:p>
          <a:endParaRPr lang="en-US"/>
        </a:p>
      </dgm:t>
    </dgm:pt>
    <dgm:pt modelId="{EE45F922-930C-4646-B39C-0053BC8CAAD3}" type="pres">
      <dgm:prSet presAssocID="{B38A77BB-3DF9-45D6-BD15-678565545614}" presName="sibTrans" presStyleLbl="sibTrans2D1" presStyleIdx="1" presStyleCnt="6"/>
      <dgm:spPr/>
      <dgm:t>
        <a:bodyPr/>
        <a:lstStyle/>
        <a:p>
          <a:endParaRPr lang="en-US"/>
        </a:p>
      </dgm:t>
    </dgm:pt>
    <dgm:pt modelId="{60E87C0C-255A-4394-8C3E-0D22C4433010}" type="pres">
      <dgm:prSet presAssocID="{3E266198-1737-411F-9C05-B8BAAF4BE964}" presName="node" presStyleLbl="node1" presStyleIdx="2" presStyleCnt="6">
        <dgm:presLayoutVars>
          <dgm:bulletEnabled val="1"/>
        </dgm:presLayoutVars>
      </dgm:prSet>
      <dgm:spPr/>
      <dgm:t>
        <a:bodyPr/>
        <a:lstStyle/>
        <a:p>
          <a:endParaRPr lang="en-US"/>
        </a:p>
      </dgm:t>
    </dgm:pt>
    <dgm:pt modelId="{D71E3CF9-EB32-40B6-886F-FB4D73341A72}" type="pres">
      <dgm:prSet presAssocID="{3E266198-1737-411F-9C05-B8BAAF4BE964}" presName="dummy" presStyleCnt="0"/>
      <dgm:spPr/>
      <dgm:t>
        <a:bodyPr/>
        <a:lstStyle/>
        <a:p>
          <a:endParaRPr lang="en-US"/>
        </a:p>
      </dgm:t>
    </dgm:pt>
    <dgm:pt modelId="{656D71BA-045F-4C2A-8883-4F7DE70E2876}" type="pres">
      <dgm:prSet presAssocID="{7D0B4C72-C5D3-46B1-880C-6BEC4FDF049A}" presName="sibTrans" presStyleLbl="sibTrans2D1" presStyleIdx="2" presStyleCnt="6"/>
      <dgm:spPr/>
      <dgm:t>
        <a:bodyPr/>
        <a:lstStyle/>
        <a:p>
          <a:endParaRPr lang="en-US"/>
        </a:p>
      </dgm:t>
    </dgm:pt>
    <dgm:pt modelId="{882688A0-D139-49D5-9DC6-FD1AF64364A6}" type="pres">
      <dgm:prSet presAssocID="{6A5DDA8B-8D11-468F-86E1-93E10329767C}" presName="node" presStyleLbl="node1" presStyleIdx="3" presStyleCnt="6">
        <dgm:presLayoutVars>
          <dgm:bulletEnabled val="1"/>
        </dgm:presLayoutVars>
      </dgm:prSet>
      <dgm:spPr/>
      <dgm:t>
        <a:bodyPr/>
        <a:lstStyle/>
        <a:p>
          <a:endParaRPr lang="en-US"/>
        </a:p>
      </dgm:t>
    </dgm:pt>
    <dgm:pt modelId="{C483E93B-69BA-4992-BA0B-0EDB5F735013}" type="pres">
      <dgm:prSet presAssocID="{6A5DDA8B-8D11-468F-86E1-93E10329767C}" presName="dummy" presStyleCnt="0"/>
      <dgm:spPr/>
      <dgm:t>
        <a:bodyPr/>
        <a:lstStyle/>
        <a:p>
          <a:endParaRPr lang="en-US"/>
        </a:p>
      </dgm:t>
    </dgm:pt>
    <dgm:pt modelId="{F982DC98-2DA4-47A6-A638-F2EDDC86EF98}" type="pres">
      <dgm:prSet presAssocID="{2B1EACC1-F93A-44C9-9CE6-9171921436A4}" presName="sibTrans" presStyleLbl="sibTrans2D1" presStyleIdx="3" presStyleCnt="6"/>
      <dgm:spPr/>
      <dgm:t>
        <a:bodyPr/>
        <a:lstStyle/>
        <a:p>
          <a:endParaRPr lang="en-US"/>
        </a:p>
      </dgm:t>
    </dgm:pt>
    <dgm:pt modelId="{7B4901BC-8B54-4243-AC82-970BBD59EB6C}" type="pres">
      <dgm:prSet presAssocID="{1BBF5CCB-E5D3-45F7-9C1D-CFD69502CF25}" presName="node" presStyleLbl="node1" presStyleIdx="4" presStyleCnt="6">
        <dgm:presLayoutVars>
          <dgm:bulletEnabled val="1"/>
        </dgm:presLayoutVars>
      </dgm:prSet>
      <dgm:spPr/>
      <dgm:t>
        <a:bodyPr/>
        <a:lstStyle/>
        <a:p>
          <a:endParaRPr lang="en-US"/>
        </a:p>
      </dgm:t>
    </dgm:pt>
    <dgm:pt modelId="{97F660FA-5CEF-46A8-B55E-45BEF8CA0F55}" type="pres">
      <dgm:prSet presAssocID="{1BBF5CCB-E5D3-45F7-9C1D-CFD69502CF25}" presName="dummy" presStyleCnt="0"/>
      <dgm:spPr/>
      <dgm:t>
        <a:bodyPr/>
        <a:lstStyle/>
        <a:p>
          <a:endParaRPr lang="en-US"/>
        </a:p>
      </dgm:t>
    </dgm:pt>
    <dgm:pt modelId="{421720DF-E7C1-4E9D-9CAD-FF7B5CAE4700}" type="pres">
      <dgm:prSet presAssocID="{B71FDC28-C73B-490C-8CDE-11D11FB83733}" presName="sibTrans" presStyleLbl="sibTrans2D1" presStyleIdx="4" presStyleCnt="6"/>
      <dgm:spPr/>
      <dgm:t>
        <a:bodyPr/>
        <a:lstStyle/>
        <a:p>
          <a:endParaRPr lang="en-US"/>
        </a:p>
      </dgm:t>
    </dgm:pt>
    <dgm:pt modelId="{11C07CD0-1215-487E-8C40-C7ECA6EC89DD}" type="pres">
      <dgm:prSet presAssocID="{2D575986-A52B-4BA0-91CE-95DB48B4D6AE}" presName="node" presStyleLbl="node1" presStyleIdx="5" presStyleCnt="6">
        <dgm:presLayoutVars>
          <dgm:bulletEnabled val="1"/>
        </dgm:presLayoutVars>
      </dgm:prSet>
      <dgm:spPr/>
      <dgm:t>
        <a:bodyPr/>
        <a:lstStyle/>
        <a:p>
          <a:endParaRPr lang="en-US"/>
        </a:p>
      </dgm:t>
    </dgm:pt>
    <dgm:pt modelId="{5AD9970E-6B28-40D3-99D5-EC6E61CBDEC8}" type="pres">
      <dgm:prSet presAssocID="{2D575986-A52B-4BA0-91CE-95DB48B4D6AE}" presName="dummy" presStyleCnt="0"/>
      <dgm:spPr/>
      <dgm:t>
        <a:bodyPr/>
        <a:lstStyle/>
        <a:p>
          <a:endParaRPr lang="en-US"/>
        </a:p>
      </dgm:t>
    </dgm:pt>
    <dgm:pt modelId="{B9F15ED4-3FD2-43D5-A6B8-C0F605B09DF0}" type="pres">
      <dgm:prSet presAssocID="{369AF629-9D9C-4027-81A5-222CBE885D6C}" presName="sibTrans" presStyleLbl="sibTrans2D1" presStyleIdx="5" presStyleCnt="6" custLinFactNeighborY="230"/>
      <dgm:spPr/>
      <dgm:t>
        <a:bodyPr/>
        <a:lstStyle/>
        <a:p>
          <a:endParaRPr lang="en-US"/>
        </a:p>
      </dgm:t>
    </dgm:pt>
  </dgm:ptLst>
  <dgm:cxnLst>
    <dgm:cxn modelId="{FA65FC64-91D6-4235-AD99-C961B9DF33B1}" type="presOf" srcId="{38C1300E-DFA6-4B8B-A7FD-09C765D48C20}" destId="{3C71C72F-9C55-4DCD-A7D2-1E6DEE110860}" srcOrd="0" destOrd="0" presId="urn:microsoft.com/office/officeart/2005/8/layout/radial6"/>
    <dgm:cxn modelId="{31CE867B-AE85-44FC-9F80-B17CF4911650}" srcId="{501E744A-D475-41CA-82AC-DB96B9C78E40}" destId="{38C1300E-DFA6-4B8B-A7FD-09C765D48C20}" srcOrd="0" destOrd="0" parTransId="{8075126B-37C7-4429-8557-E04949383437}" sibTransId="{90031A84-86F8-40BC-A215-53B534B7C326}"/>
    <dgm:cxn modelId="{B7A0B16F-72FD-4B75-BD8F-B379A66C96EB}" type="presOf" srcId="{369AF629-9D9C-4027-81A5-222CBE885D6C}" destId="{B9F15ED4-3FD2-43D5-A6B8-C0F605B09DF0}" srcOrd="0" destOrd="0" presId="urn:microsoft.com/office/officeart/2005/8/layout/radial6"/>
    <dgm:cxn modelId="{64C01E77-DA30-4E05-8726-B02C9090DFD7}" type="presOf" srcId="{7D0B4C72-C5D3-46B1-880C-6BEC4FDF049A}" destId="{656D71BA-045F-4C2A-8883-4F7DE70E2876}" srcOrd="0" destOrd="0" presId="urn:microsoft.com/office/officeart/2005/8/layout/radial6"/>
    <dgm:cxn modelId="{78C52187-A895-4224-8AB2-3C356478150E}" srcId="{38C1300E-DFA6-4B8B-A7FD-09C765D48C20}" destId="{2D575986-A52B-4BA0-91CE-95DB48B4D6AE}" srcOrd="5" destOrd="0" parTransId="{1D295AED-81AD-4ECF-B531-1CA7ECC50E18}" sibTransId="{369AF629-9D9C-4027-81A5-222CBE885D6C}"/>
    <dgm:cxn modelId="{EC031EE2-42D9-41F6-B74C-62DF7A828F01}" srcId="{38C1300E-DFA6-4B8B-A7FD-09C765D48C20}" destId="{3E266198-1737-411F-9C05-B8BAAF4BE964}" srcOrd="2" destOrd="0" parTransId="{EB7FB1B0-BAA7-4438-AB9C-DCAD5D39FD35}" sibTransId="{7D0B4C72-C5D3-46B1-880C-6BEC4FDF049A}"/>
    <dgm:cxn modelId="{FF4388E0-7EBD-4989-A832-0E612965DB78}" srcId="{501E744A-D475-41CA-82AC-DB96B9C78E40}" destId="{7724F143-C8DD-4C4F-9BC6-13B8EAE4D4AB}" srcOrd="1" destOrd="0" parTransId="{AE83DD2A-F811-44BE-84FE-CFA2177C3B5C}" sibTransId="{6AB8F51A-F043-4CEF-97F2-90D57B585BE4}"/>
    <dgm:cxn modelId="{DE84020A-9194-4223-9846-C232491740E4}" type="presOf" srcId="{3E266198-1737-411F-9C05-B8BAAF4BE964}" destId="{60E87C0C-255A-4394-8C3E-0D22C4433010}" srcOrd="0" destOrd="0" presId="urn:microsoft.com/office/officeart/2005/8/layout/radial6"/>
    <dgm:cxn modelId="{774E3207-8B90-4D1D-9923-23ACFAB357D7}" type="presOf" srcId="{86D89D80-1A05-4982-8559-0D37644805EF}" destId="{47F32493-3FFA-44AD-80EA-B0BE8491AFF3}" srcOrd="0" destOrd="0" presId="urn:microsoft.com/office/officeart/2005/8/layout/radial6"/>
    <dgm:cxn modelId="{2650283C-E835-4474-A5BA-9814C3472153}" type="presOf" srcId="{501E744A-D475-41CA-82AC-DB96B9C78E40}" destId="{03903515-FF0E-4BBE-A4EF-AD7052ED0212}" srcOrd="0" destOrd="0" presId="urn:microsoft.com/office/officeart/2005/8/layout/radial6"/>
    <dgm:cxn modelId="{3FF22D49-4E97-489E-B8A2-EBCC2BB803E7}" type="presOf" srcId="{6A5DDA8B-8D11-468F-86E1-93E10329767C}" destId="{882688A0-D139-49D5-9DC6-FD1AF64364A6}" srcOrd="0" destOrd="0" presId="urn:microsoft.com/office/officeart/2005/8/layout/radial6"/>
    <dgm:cxn modelId="{B0B85D80-4D50-4143-BED5-06856A40E70C}" srcId="{38C1300E-DFA6-4B8B-A7FD-09C765D48C20}" destId="{86D89D80-1A05-4982-8559-0D37644805EF}" srcOrd="1" destOrd="0" parTransId="{EB313D11-807C-4896-ADD9-C532C1F9FB3A}" sibTransId="{B38A77BB-3DF9-45D6-BD15-678565545614}"/>
    <dgm:cxn modelId="{8C5048A3-EAD0-4862-812F-1AF4F79FF246}" type="presOf" srcId="{2B1EACC1-F93A-44C9-9CE6-9171921436A4}" destId="{F982DC98-2DA4-47A6-A638-F2EDDC86EF98}" srcOrd="0" destOrd="0" presId="urn:microsoft.com/office/officeart/2005/8/layout/radial6"/>
    <dgm:cxn modelId="{9271A412-CC3D-4FF9-BAC2-ECEDB23E4C5B}" type="presOf" srcId="{B71FDC28-C73B-490C-8CDE-11D11FB83733}" destId="{421720DF-E7C1-4E9D-9CAD-FF7B5CAE4700}" srcOrd="0" destOrd="0" presId="urn:microsoft.com/office/officeart/2005/8/layout/radial6"/>
    <dgm:cxn modelId="{6A3C2CB4-E93C-4005-82C8-DAA77812579B}" type="presOf" srcId="{2D575986-A52B-4BA0-91CE-95DB48B4D6AE}" destId="{11C07CD0-1215-487E-8C40-C7ECA6EC89DD}" srcOrd="0" destOrd="0" presId="urn:microsoft.com/office/officeart/2005/8/layout/radial6"/>
    <dgm:cxn modelId="{C5FD1005-8DD9-429C-925C-FA566771F7B7}" srcId="{38C1300E-DFA6-4B8B-A7FD-09C765D48C20}" destId="{1BBF5CCB-E5D3-45F7-9C1D-CFD69502CF25}" srcOrd="4" destOrd="0" parTransId="{5B597023-A025-446D-96FC-27A6E10D9D61}" sibTransId="{B71FDC28-C73B-490C-8CDE-11D11FB83733}"/>
    <dgm:cxn modelId="{37E16A29-49EA-46D4-B711-977016DD5939}" type="presOf" srcId="{C7DF8FAD-4F5D-4991-93C3-FCD7D5ADEFB7}" destId="{A0D8EDB2-F0DB-4450-A32C-5B6C7EED09E1}" srcOrd="0" destOrd="0" presId="urn:microsoft.com/office/officeart/2005/8/layout/radial6"/>
    <dgm:cxn modelId="{A855C4C7-A647-4AD5-A213-70C6DFF4917B}" srcId="{38C1300E-DFA6-4B8B-A7FD-09C765D48C20}" destId="{6A5DDA8B-8D11-468F-86E1-93E10329767C}" srcOrd="3" destOrd="0" parTransId="{465519EF-546C-47FD-9D94-17B6D2E999E8}" sibTransId="{2B1EACC1-F93A-44C9-9CE6-9171921436A4}"/>
    <dgm:cxn modelId="{D5F9AB87-C7F7-42A6-971C-84D1CB8891F0}" type="presOf" srcId="{A199AC82-4DC6-4474-9151-37179CED9D03}" destId="{83CA11A7-03DE-45F3-B531-B1EBEA03E7E1}" srcOrd="0" destOrd="0" presId="urn:microsoft.com/office/officeart/2005/8/layout/radial6"/>
    <dgm:cxn modelId="{511EDBB7-86AD-47AC-A084-6818A241BFA2}" type="presOf" srcId="{1BBF5CCB-E5D3-45F7-9C1D-CFD69502CF25}" destId="{7B4901BC-8B54-4243-AC82-970BBD59EB6C}" srcOrd="0" destOrd="0" presId="urn:microsoft.com/office/officeart/2005/8/layout/radial6"/>
    <dgm:cxn modelId="{EC069476-D29D-4687-95C7-3C2C83D680C4}" type="presOf" srcId="{B38A77BB-3DF9-45D6-BD15-678565545614}" destId="{EE45F922-930C-4646-B39C-0053BC8CAAD3}" srcOrd="0" destOrd="0" presId="urn:microsoft.com/office/officeart/2005/8/layout/radial6"/>
    <dgm:cxn modelId="{E8CFF1BE-79A2-4A9D-959B-983EB86741EE}" srcId="{38C1300E-DFA6-4B8B-A7FD-09C765D48C20}" destId="{A199AC82-4DC6-4474-9151-37179CED9D03}" srcOrd="0" destOrd="0" parTransId="{2F67F834-E952-489A-94C6-92CCC0A4BD74}" sibTransId="{C7DF8FAD-4F5D-4991-93C3-FCD7D5ADEFB7}"/>
    <dgm:cxn modelId="{09776D9E-335C-4477-9568-AEC45DEBE12E}" type="presParOf" srcId="{03903515-FF0E-4BBE-A4EF-AD7052ED0212}" destId="{3C71C72F-9C55-4DCD-A7D2-1E6DEE110860}" srcOrd="0" destOrd="0" presId="urn:microsoft.com/office/officeart/2005/8/layout/radial6"/>
    <dgm:cxn modelId="{A121BB71-2845-4F5F-84D4-40AAD1E7332D}" type="presParOf" srcId="{03903515-FF0E-4BBE-A4EF-AD7052ED0212}" destId="{83CA11A7-03DE-45F3-B531-B1EBEA03E7E1}" srcOrd="1" destOrd="0" presId="urn:microsoft.com/office/officeart/2005/8/layout/radial6"/>
    <dgm:cxn modelId="{033F829B-3FB2-4C44-BAB4-D5D84986DFE3}" type="presParOf" srcId="{03903515-FF0E-4BBE-A4EF-AD7052ED0212}" destId="{193BD58D-2D6E-4951-8FF8-58BCD6DD3BCF}" srcOrd="2" destOrd="0" presId="urn:microsoft.com/office/officeart/2005/8/layout/radial6"/>
    <dgm:cxn modelId="{64BFEDE1-F7D9-4073-8B29-8B741F59A9B9}" type="presParOf" srcId="{03903515-FF0E-4BBE-A4EF-AD7052ED0212}" destId="{A0D8EDB2-F0DB-4450-A32C-5B6C7EED09E1}" srcOrd="3" destOrd="0" presId="urn:microsoft.com/office/officeart/2005/8/layout/radial6"/>
    <dgm:cxn modelId="{B68F6ABD-0E88-48DE-A432-23A7D364B6C5}" type="presParOf" srcId="{03903515-FF0E-4BBE-A4EF-AD7052ED0212}" destId="{47F32493-3FFA-44AD-80EA-B0BE8491AFF3}" srcOrd="4" destOrd="0" presId="urn:microsoft.com/office/officeart/2005/8/layout/radial6"/>
    <dgm:cxn modelId="{C5A616F3-43F0-44B0-8BB0-488C51AAC59A}" type="presParOf" srcId="{03903515-FF0E-4BBE-A4EF-AD7052ED0212}" destId="{FE467AAB-7C47-4A35-9B45-1393F26EA73E}" srcOrd="5" destOrd="0" presId="urn:microsoft.com/office/officeart/2005/8/layout/radial6"/>
    <dgm:cxn modelId="{6F47DB5E-7F7F-41A7-A5FF-DA0D7B0FAB7B}" type="presParOf" srcId="{03903515-FF0E-4BBE-A4EF-AD7052ED0212}" destId="{EE45F922-930C-4646-B39C-0053BC8CAAD3}" srcOrd="6" destOrd="0" presId="urn:microsoft.com/office/officeart/2005/8/layout/radial6"/>
    <dgm:cxn modelId="{51585D01-1A4D-4D3E-8586-70C6A61FBF2D}" type="presParOf" srcId="{03903515-FF0E-4BBE-A4EF-AD7052ED0212}" destId="{60E87C0C-255A-4394-8C3E-0D22C4433010}" srcOrd="7" destOrd="0" presId="urn:microsoft.com/office/officeart/2005/8/layout/radial6"/>
    <dgm:cxn modelId="{19CFA7D7-B325-4639-A165-7A8903DDD97B}" type="presParOf" srcId="{03903515-FF0E-4BBE-A4EF-AD7052ED0212}" destId="{D71E3CF9-EB32-40B6-886F-FB4D73341A72}" srcOrd="8" destOrd="0" presId="urn:microsoft.com/office/officeart/2005/8/layout/radial6"/>
    <dgm:cxn modelId="{26E2E69C-DA06-4305-8A3D-067673AB8CFB}" type="presParOf" srcId="{03903515-FF0E-4BBE-A4EF-AD7052ED0212}" destId="{656D71BA-045F-4C2A-8883-4F7DE70E2876}" srcOrd="9" destOrd="0" presId="urn:microsoft.com/office/officeart/2005/8/layout/radial6"/>
    <dgm:cxn modelId="{09645889-BB36-4B22-BC5D-4C956FD4ECA5}" type="presParOf" srcId="{03903515-FF0E-4BBE-A4EF-AD7052ED0212}" destId="{882688A0-D139-49D5-9DC6-FD1AF64364A6}" srcOrd="10" destOrd="0" presId="urn:microsoft.com/office/officeart/2005/8/layout/radial6"/>
    <dgm:cxn modelId="{A8EE60F9-9CF8-4283-9833-07A72F503536}" type="presParOf" srcId="{03903515-FF0E-4BBE-A4EF-AD7052ED0212}" destId="{C483E93B-69BA-4992-BA0B-0EDB5F735013}" srcOrd="11" destOrd="0" presId="urn:microsoft.com/office/officeart/2005/8/layout/radial6"/>
    <dgm:cxn modelId="{8A6D58CD-BCEB-431D-87A8-379F2686D3FF}" type="presParOf" srcId="{03903515-FF0E-4BBE-A4EF-AD7052ED0212}" destId="{F982DC98-2DA4-47A6-A638-F2EDDC86EF98}" srcOrd="12" destOrd="0" presId="urn:microsoft.com/office/officeart/2005/8/layout/radial6"/>
    <dgm:cxn modelId="{3CB4F376-A45F-4F72-A33D-F12721BD3F97}" type="presParOf" srcId="{03903515-FF0E-4BBE-A4EF-AD7052ED0212}" destId="{7B4901BC-8B54-4243-AC82-970BBD59EB6C}" srcOrd="13" destOrd="0" presId="urn:microsoft.com/office/officeart/2005/8/layout/radial6"/>
    <dgm:cxn modelId="{B5D3E499-FDC7-4FEB-99DC-E85F3E27BCB1}" type="presParOf" srcId="{03903515-FF0E-4BBE-A4EF-AD7052ED0212}" destId="{97F660FA-5CEF-46A8-B55E-45BEF8CA0F55}" srcOrd="14" destOrd="0" presId="urn:microsoft.com/office/officeart/2005/8/layout/radial6"/>
    <dgm:cxn modelId="{0FA6016F-7A8A-4FB4-A738-883BA957BA5F}" type="presParOf" srcId="{03903515-FF0E-4BBE-A4EF-AD7052ED0212}" destId="{421720DF-E7C1-4E9D-9CAD-FF7B5CAE4700}" srcOrd="15" destOrd="0" presId="urn:microsoft.com/office/officeart/2005/8/layout/radial6"/>
    <dgm:cxn modelId="{23587F71-48F4-45E2-8F34-B84ECBC184BB}" type="presParOf" srcId="{03903515-FF0E-4BBE-A4EF-AD7052ED0212}" destId="{11C07CD0-1215-487E-8C40-C7ECA6EC89DD}" srcOrd="16" destOrd="0" presId="urn:microsoft.com/office/officeart/2005/8/layout/radial6"/>
    <dgm:cxn modelId="{2695B0A4-AC1F-46A6-83D2-83C327C82319}" type="presParOf" srcId="{03903515-FF0E-4BBE-A4EF-AD7052ED0212}" destId="{5AD9970E-6B28-40D3-99D5-EC6E61CBDEC8}" srcOrd="17" destOrd="0" presId="urn:microsoft.com/office/officeart/2005/8/layout/radial6"/>
    <dgm:cxn modelId="{2801A1D1-9EAC-41B2-A33A-4D731A201B04}" type="presParOf" srcId="{03903515-FF0E-4BBE-A4EF-AD7052ED0212}" destId="{B9F15ED4-3FD2-43D5-A6B8-C0F605B09DF0}" srcOrd="18" destOrd="0" presId="urn:microsoft.com/office/officeart/2005/8/layout/radial6"/>
  </dgm:cxnLst>
  <dgm:bg/>
  <dgm:whole/>
</dgm:dataModel>
</file>

<file path=ppt/diagrams/data2.xml><?xml version="1.0" encoding="utf-8"?>
<dgm:dataModel xmlns:dgm="http://schemas.openxmlformats.org/drawingml/2006/diagram" xmlns:a="http://schemas.openxmlformats.org/drawingml/2006/main">
  <dgm:ptLst>
    <dgm:pt modelId="{0B191587-54C9-40CF-9C30-AD03F84182FB}" type="doc">
      <dgm:prSet loTypeId="urn:microsoft.com/office/officeart/2005/8/layout/chevron2" loCatId="list" qsTypeId="urn:microsoft.com/office/officeart/2005/8/quickstyle/simple1" qsCatId="simple" csTypeId="urn:microsoft.com/office/officeart/2005/8/colors/accent0_2" csCatId="mainScheme" phldr="1"/>
      <dgm:spPr/>
      <dgm:t>
        <a:bodyPr/>
        <a:lstStyle/>
        <a:p>
          <a:endParaRPr lang="en-US"/>
        </a:p>
      </dgm:t>
    </dgm:pt>
    <dgm:pt modelId="{1A453966-218C-4DA3-A8D7-7F4CA108B6E3}">
      <dgm:prSet phldrT="[Text]"/>
      <dgm:spPr/>
      <dgm:t>
        <a:bodyPr/>
        <a:lstStyle/>
        <a:p>
          <a:r>
            <a:rPr lang="fr-CH" b="1" dirty="0" smtClean="0"/>
            <a:t>Challenge 1</a:t>
          </a:r>
          <a:endParaRPr lang="en-US" b="1" dirty="0"/>
        </a:p>
      </dgm:t>
    </dgm:pt>
    <dgm:pt modelId="{9B066FD6-D0EE-44A2-A998-0B62005AB777}" type="parTrans" cxnId="{380802A3-0203-45FE-912B-7AEEF2A12BDD}">
      <dgm:prSet/>
      <dgm:spPr/>
      <dgm:t>
        <a:bodyPr/>
        <a:lstStyle/>
        <a:p>
          <a:endParaRPr lang="en-US"/>
        </a:p>
      </dgm:t>
    </dgm:pt>
    <dgm:pt modelId="{C336714B-F5DE-4612-989D-2243311C8240}" type="sibTrans" cxnId="{380802A3-0203-45FE-912B-7AEEF2A12BDD}">
      <dgm:prSet/>
      <dgm:spPr/>
      <dgm:t>
        <a:bodyPr/>
        <a:lstStyle/>
        <a:p>
          <a:endParaRPr lang="en-US"/>
        </a:p>
      </dgm:t>
    </dgm:pt>
    <dgm:pt modelId="{47A58FFA-12DF-482F-85FD-E63331FC1B03}">
      <dgm:prSet phldrT="[Text]"/>
      <dgm:spPr/>
      <dgm:t>
        <a:bodyPr/>
        <a:lstStyle/>
        <a:p>
          <a:pPr>
            <a:lnSpc>
              <a:spcPct val="150000"/>
            </a:lnSpc>
          </a:pPr>
          <a:r>
            <a:rPr lang="en-US" dirty="0" smtClean="0">
              <a:latin typeface="+mn-lt"/>
              <a:cs typeface="Arial" charset="0"/>
              <a:sym typeface="Wingdings 2" pitchFamily="18" charset="2"/>
            </a:rPr>
            <a:t>Technical requirements in importing countries difficult to obtain and not well understood</a:t>
          </a:r>
          <a:endParaRPr lang="en-US" dirty="0">
            <a:latin typeface="+mn-lt"/>
          </a:endParaRPr>
        </a:p>
      </dgm:t>
    </dgm:pt>
    <dgm:pt modelId="{A3E56F1F-D094-46FA-971B-F714A837DCB4}" type="parTrans" cxnId="{19FA2C12-CF7B-412E-961B-BAC25EAAAE51}">
      <dgm:prSet/>
      <dgm:spPr/>
      <dgm:t>
        <a:bodyPr/>
        <a:lstStyle/>
        <a:p>
          <a:endParaRPr lang="en-US"/>
        </a:p>
      </dgm:t>
    </dgm:pt>
    <dgm:pt modelId="{478DD98A-4C54-461B-8D52-E97E5788B669}" type="sibTrans" cxnId="{19FA2C12-CF7B-412E-961B-BAC25EAAAE51}">
      <dgm:prSet/>
      <dgm:spPr/>
      <dgm:t>
        <a:bodyPr/>
        <a:lstStyle/>
        <a:p>
          <a:endParaRPr lang="en-US"/>
        </a:p>
      </dgm:t>
    </dgm:pt>
    <dgm:pt modelId="{9DF88269-3E9D-44D6-B932-CD3405F7F82C}">
      <dgm:prSet phldrT="[Text]"/>
      <dgm:spPr/>
      <dgm:t>
        <a:bodyPr/>
        <a:lstStyle/>
        <a:p>
          <a:r>
            <a:rPr lang="fr-CH" b="1" dirty="0" smtClean="0"/>
            <a:t>Challenge</a:t>
          </a:r>
          <a:r>
            <a:rPr lang="fr-CH" dirty="0" smtClean="0"/>
            <a:t> 2</a:t>
          </a:r>
          <a:endParaRPr lang="en-US" dirty="0"/>
        </a:p>
      </dgm:t>
    </dgm:pt>
    <dgm:pt modelId="{26D10AFB-D7C4-433F-AD28-76436D426F66}" type="parTrans" cxnId="{44768209-B183-48F5-BFBB-0ABC2BD9073B}">
      <dgm:prSet/>
      <dgm:spPr/>
      <dgm:t>
        <a:bodyPr/>
        <a:lstStyle/>
        <a:p>
          <a:endParaRPr lang="en-US"/>
        </a:p>
      </dgm:t>
    </dgm:pt>
    <dgm:pt modelId="{81A71EA5-0281-4611-901D-5E00E2CB0241}" type="sibTrans" cxnId="{44768209-B183-48F5-BFBB-0ABC2BD9073B}">
      <dgm:prSet/>
      <dgm:spPr/>
      <dgm:t>
        <a:bodyPr/>
        <a:lstStyle/>
        <a:p>
          <a:endParaRPr lang="en-US"/>
        </a:p>
      </dgm:t>
    </dgm:pt>
    <dgm:pt modelId="{FC342F1C-0A9A-4517-BA49-C62F138F35DB}">
      <dgm:prSet phldrT="[Text]"/>
      <dgm:spPr/>
      <dgm:t>
        <a:bodyPr/>
        <a:lstStyle/>
        <a:p>
          <a:pPr>
            <a:lnSpc>
              <a:spcPct val="150000"/>
            </a:lnSpc>
          </a:pPr>
          <a:r>
            <a:rPr lang="en-US" dirty="0" smtClean="0">
              <a:latin typeface="+mn-lt"/>
              <a:cs typeface="Arial" charset="0"/>
              <a:sym typeface="Wingdings 2" pitchFamily="18" charset="2"/>
            </a:rPr>
            <a:t>Enterprises not able to meet standards, technical regulations and SPS* measures</a:t>
          </a:r>
          <a:endParaRPr lang="en-US" dirty="0">
            <a:latin typeface="+mn-lt"/>
          </a:endParaRPr>
        </a:p>
      </dgm:t>
    </dgm:pt>
    <dgm:pt modelId="{FA3F99E1-BB82-4647-BB68-51D26584ED61}" type="parTrans" cxnId="{9DE070C0-068B-4DBA-AF50-3ED187263A92}">
      <dgm:prSet/>
      <dgm:spPr/>
      <dgm:t>
        <a:bodyPr/>
        <a:lstStyle/>
        <a:p>
          <a:endParaRPr lang="en-US"/>
        </a:p>
      </dgm:t>
    </dgm:pt>
    <dgm:pt modelId="{909F8B1C-0405-4A73-B037-7D23DF64023F}" type="sibTrans" cxnId="{9DE070C0-068B-4DBA-AF50-3ED187263A92}">
      <dgm:prSet/>
      <dgm:spPr/>
      <dgm:t>
        <a:bodyPr/>
        <a:lstStyle/>
        <a:p>
          <a:endParaRPr lang="en-US"/>
        </a:p>
      </dgm:t>
    </dgm:pt>
    <dgm:pt modelId="{E6AE2A55-30A4-4E41-AB43-7D9FEE91E113}">
      <dgm:prSet phldrT="[Text]"/>
      <dgm:spPr/>
      <dgm:t>
        <a:bodyPr/>
        <a:lstStyle/>
        <a:p>
          <a:pPr>
            <a:lnSpc>
              <a:spcPct val="150000"/>
            </a:lnSpc>
          </a:pPr>
          <a:r>
            <a:rPr lang="en-US" dirty="0" smtClean="0">
              <a:latin typeface="+mn-lt"/>
              <a:cs typeface="Arial" charset="0"/>
              <a:sym typeface="Wingdings 2" pitchFamily="18" charset="2"/>
            </a:rPr>
            <a:t>Exporters unable to demonstrate compliance with requirements in importing countries at reasonable cost</a:t>
          </a:r>
          <a:endParaRPr lang="en-US" dirty="0">
            <a:latin typeface="+mn-lt"/>
          </a:endParaRPr>
        </a:p>
      </dgm:t>
    </dgm:pt>
    <dgm:pt modelId="{8D20D9D0-2103-4E61-9896-3ACB670A2269}" type="parTrans" cxnId="{8024087B-9198-42E9-8012-0FE1B58930A2}">
      <dgm:prSet/>
      <dgm:spPr/>
      <dgm:t>
        <a:bodyPr/>
        <a:lstStyle/>
        <a:p>
          <a:endParaRPr lang="en-US"/>
        </a:p>
      </dgm:t>
    </dgm:pt>
    <dgm:pt modelId="{3CE3D507-3727-48DC-B149-1FB4BF68D6CB}" type="sibTrans" cxnId="{8024087B-9198-42E9-8012-0FE1B58930A2}">
      <dgm:prSet/>
      <dgm:spPr/>
      <dgm:t>
        <a:bodyPr/>
        <a:lstStyle/>
        <a:p>
          <a:endParaRPr lang="en-US"/>
        </a:p>
      </dgm:t>
    </dgm:pt>
    <dgm:pt modelId="{056AA031-3AEC-4AFF-B320-4117C5A40F37}">
      <dgm:prSet phldrT="[Text]"/>
      <dgm:spPr/>
      <dgm:t>
        <a:bodyPr/>
        <a:lstStyle/>
        <a:p>
          <a:r>
            <a:rPr lang="fr-CH" b="1" dirty="0" smtClean="0"/>
            <a:t>Challenge</a:t>
          </a:r>
          <a:r>
            <a:rPr lang="fr-CH" dirty="0" smtClean="0"/>
            <a:t> 3</a:t>
          </a:r>
          <a:endParaRPr lang="en-US" dirty="0"/>
        </a:p>
      </dgm:t>
    </dgm:pt>
    <dgm:pt modelId="{A958E1F5-4203-446B-B14E-ADA55D12C401}" type="sibTrans" cxnId="{CE26F44F-E5C3-43E1-AF63-0A3CAE38B656}">
      <dgm:prSet/>
      <dgm:spPr/>
      <dgm:t>
        <a:bodyPr/>
        <a:lstStyle/>
        <a:p>
          <a:endParaRPr lang="en-US"/>
        </a:p>
      </dgm:t>
    </dgm:pt>
    <dgm:pt modelId="{5260AFA7-9BD9-4093-A7E5-BB7917397C0E}" type="parTrans" cxnId="{CE26F44F-E5C3-43E1-AF63-0A3CAE38B656}">
      <dgm:prSet/>
      <dgm:spPr/>
      <dgm:t>
        <a:bodyPr/>
        <a:lstStyle/>
        <a:p>
          <a:endParaRPr lang="en-US"/>
        </a:p>
      </dgm:t>
    </dgm:pt>
    <dgm:pt modelId="{AC64A81B-EF5C-4319-B719-FCF7178DB7F2}">
      <dgm:prSet phldrT="[Text]"/>
      <dgm:spPr/>
      <dgm:t>
        <a:bodyPr/>
        <a:lstStyle/>
        <a:p>
          <a:r>
            <a:rPr lang="fr-CH" b="1" dirty="0" smtClean="0"/>
            <a:t>Challenge</a:t>
          </a:r>
          <a:r>
            <a:rPr lang="fr-CH" dirty="0" smtClean="0"/>
            <a:t> 4</a:t>
          </a:r>
          <a:endParaRPr lang="en-US" dirty="0"/>
        </a:p>
      </dgm:t>
    </dgm:pt>
    <dgm:pt modelId="{557A3A36-932F-4E43-9FE7-5F6A3E412EED}" type="parTrans" cxnId="{F8394F78-F657-49E1-9A51-1338DECE772F}">
      <dgm:prSet/>
      <dgm:spPr/>
      <dgm:t>
        <a:bodyPr/>
        <a:lstStyle/>
        <a:p>
          <a:endParaRPr lang="en-US"/>
        </a:p>
      </dgm:t>
    </dgm:pt>
    <dgm:pt modelId="{85FB69D5-19A0-47BF-A1FE-73057208FE52}" type="sibTrans" cxnId="{F8394F78-F657-49E1-9A51-1338DECE772F}">
      <dgm:prSet/>
      <dgm:spPr/>
      <dgm:t>
        <a:bodyPr/>
        <a:lstStyle/>
        <a:p>
          <a:endParaRPr lang="en-US"/>
        </a:p>
      </dgm:t>
    </dgm:pt>
    <dgm:pt modelId="{4EFE83E0-8699-4EED-9BD7-6B57EF5815A6}">
      <dgm:prSet/>
      <dgm:spPr/>
      <dgm:t>
        <a:bodyPr/>
        <a:lstStyle/>
        <a:p>
          <a:r>
            <a:rPr lang="en-US" dirty="0" smtClean="0">
              <a:latin typeface="+mn-lt"/>
              <a:cs typeface="Arial" charset="0"/>
              <a:sym typeface="Wingdings 2" pitchFamily="18" charset="2"/>
            </a:rPr>
            <a:t>Inadequate </a:t>
          </a:r>
          <a:r>
            <a:rPr lang="en-US" b="1" u="sng" dirty="0" smtClean="0">
              <a:latin typeface="+mn-lt"/>
              <a:cs typeface="Arial" charset="0"/>
              <a:sym typeface="Wingdings 2" pitchFamily="18" charset="2"/>
            </a:rPr>
            <a:t>Quality Infrastructure </a:t>
          </a:r>
          <a:r>
            <a:rPr lang="en-US" dirty="0" smtClean="0">
              <a:latin typeface="+mn-lt"/>
              <a:cs typeface="Arial" charset="0"/>
              <a:sym typeface="Wingdings 2" pitchFamily="18" charset="2"/>
            </a:rPr>
            <a:t>for exports 	</a:t>
          </a:r>
          <a:endParaRPr lang="en-US" dirty="0">
            <a:latin typeface="+mn-lt"/>
          </a:endParaRPr>
        </a:p>
      </dgm:t>
    </dgm:pt>
    <dgm:pt modelId="{F7B3D996-34E3-44E2-BF93-CBC2F6FD66FD}" type="parTrans" cxnId="{B4238181-F4CA-4C71-92A2-9F59A6B563C4}">
      <dgm:prSet/>
      <dgm:spPr/>
      <dgm:t>
        <a:bodyPr/>
        <a:lstStyle/>
        <a:p>
          <a:endParaRPr lang="en-US"/>
        </a:p>
      </dgm:t>
    </dgm:pt>
    <dgm:pt modelId="{5ECF726D-ACBB-469D-B887-CEB0DFAFDCED}" type="sibTrans" cxnId="{B4238181-F4CA-4C71-92A2-9F59A6B563C4}">
      <dgm:prSet/>
      <dgm:spPr/>
      <dgm:t>
        <a:bodyPr/>
        <a:lstStyle/>
        <a:p>
          <a:endParaRPr lang="en-US"/>
        </a:p>
      </dgm:t>
    </dgm:pt>
    <dgm:pt modelId="{E0DCADE5-AF95-4206-BF4E-FDA48E2E8DD4}">
      <dgm:prSet/>
      <dgm:spPr/>
      <dgm:t>
        <a:bodyPr/>
        <a:lstStyle/>
        <a:p>
          <a:r>
            <a:rPr lang="en-US" dirty="0" smtClean="0">
              <a:latin typeface="+mn-lt"/>
              <a:cs typeface="Arial" charset="0"/>
              <a:sym typeface="Wingdings 2" pitchFamily="18" charset="2"/>
            </a:rPr>
            <a:t>Inadequate </a:t>
          </a:r>
          <a:r>
            <a:rPr lang="en-US" b="1" u="sng" dirty="0" smtClean="0">
              <a:latin typeface="+mn-lt"/>
              <a:cs typeface="Arial" charset="0"/>
              <a:sym typeface="Wingdings 2" pitchFamily="18" charset="2"/>
            </a:rPr>
            <a:t>SPS infrastructure</a:t>
          </a:r>
          <a:r>
            <a:rPr lang="en-US" dirty="0" smtClean="0">
              <a:latin typeface="+mn-lt"/>
              <a:cs typeface="Arial" charset="0"/>
              <a:sym typeface="Wingdings 2" pitchFamily="18" charset="2"/>
            </a:rPr>
            <a:t> hampering market access  for food and agricultural products</a:t>
          </a:r>
          <a:endParaRPr lang="en-US" dirty="0">
            <a:latin typeface="+mn-lt"/>
          </a:endParaRPr>
        </a:p>
      </dgm:t>
    </dgm:pt>
    <dgm:pt modelId="{24B8EC8A-F663-4B72-BFEE-EC3938DDF5EA}" type="parTrans" cxnId="{6D419B0D-4CF5-46E8-B82E-64B83EE921A2}">
      <dgm:prSet/>
      <dgm:spPr/>
      <dgm:t>
        <a:bodyPr/>
        <a:lstStyle/>
        <a:p>
          <a:endParaRPr lang="en-US"/>
        </a:p>
      </dgm:t>
    </dgm:pt>
    <dgm:pt modelId="{221FDCAC-EB5C-45EE-BEB1-FD9A3A0CCF4F}" type="sibTrans" cxnId="{6D419B0D-4CF5-46E8-B82E-64B83EE921A2}">
      <dgm:prSet/>
      <dgm:spPr/>
      <dgm:t>
        <a:bodyPr/>
        <a:lstStyle/>
        <a:p>
          <a:endParaRPr lang="en-US"/>
        </a:p>
      </dgm:t>
    </dgm:pt>
    <dgm:pt modelId="{963AB6BF-314A-4C9A-89A6-015006ADB563}" type="pres">
      <dgm:prSet presAssocID="{0B191587-54C9-40CF-9C30-AD03F84182FB}" presName="linearFlow" presStyleCnt="0">
        <dgm:presLayoutVars>
          <dgm:dir/>
          <dgm:animLvl val="lvl"/>
          <dgm:resizeHandles val="exact"/>
        </dgm:presLayoutVars>
      </dgm:prSet>
      <dgm:spPr/>
      <dgm:t>
        <a:bodyPr/>
        <a:lstStyle/>
        <a:p>
          <a:endParaRPr lang="en-US"/>
        </a:p>
      </dgm:t>
    </dgm:pt>
    <dgm:pt modelId="{F69F0822-1F8D-4975-B067-A49E44F1800B}" type="pres">
      <dgm:prSet presAssocID="{1A453966-218C-4DA3-A8D7-7F4CA108B6E3}" presName="composite" presStyleCnt="0"/>
      <dgm:spPr/>
      <dgm:t>
        <a:bodyPr/>
        <a:lstStyle/>
        <a:p>
          <a:endParaRPr lang="fr-CH"/>
        </a:p>
      </dgm:t>
    </dgm:pt>
    <dgm:pt modelId="{F8E6F068-63E2-4925-8031-385AE8EE7683}" type="pres">
      <dgm:prSet presAssocID="{1A453966-218C-4DA3-A8D7-7F4CA108B6E3}" presName="parentText" presStyleLbl="alignNode1" presStyleIdx="0" presStyleCnt="4" custLinFactNeighborX="-1580">
        <dgm:presLayoutVars>
          <dgm:chMax val="1"/>
          <dgm:bulletEnabled val="1"/>
        </dgm:presLayoutVars>
      </dgm:prSet>
      <dgm:spPr/>
      <dgm:t>
        <a:bodyPr/>
        <a:lstStyle/>
        <a:p>
          <a:endParaRPr lang="en-US"/>
        </a:p>
      </dgm:t>
    </dgm:pt>
    <dgm:pt modelId="{458E4C42-9D96-4B01-96BC-C0E585DC28EC}" type="pres">
      <dgm:prSet presAssocID="{1A453966-218C-4DA3-A8D7-7F4CA108B6E3}" presName="descendantText" presStyleLbl="alignAcc1" presStyleIdx="0" presStyleCnt="4">
        <dgm:presLayoutVars>
          <dgm:bulletEnabled val="1"/>
        </dgm:presLayoutVars>
      </dgm:prSet>
      <dgm:spPr/>
      <dgm:t>
        <a:bodyPr/>
        <a:lstStyle/>
        <a:p>
          <a:endParaRPr lang="en-US"/>
        </a:p>
      </dgm:t>
    </dgm:pt>
    <dgm:pt modelId="{29344092-69D5-4DB8-A1BC-670D96F7B35D}" type="pres">
      <dgm:prSet presAssocID="{C336714B-F5DE-4612-989D-2243311C8240}" presName="sp" presStyleCnt="0"/>
      <dgm:spPr/>
      <dgm:t>
        <a:bodyPr/>
        <a:lstStyle/>
        <a:p>
          <a:endParaRPr lang="fr-CH"/>
        </a:p>
      </dgm:t>
    </dgm:pt>
    <dgm:pt modelId="{BAAEF554-B3C6-46CD-A3B8-C61D20BB5DFA}" type="pres">
      <dgm:prSet presAssocID="{9DF88269-3E9D-44D6-B932-CD3405F7F82C}" presName="composite" presStyleCnt="0"/>
      <dgm:spPr/>
      <dgm:t>
        <a:bodyPr/>
        <a:lstStyle/>
        <a:p>
          <a:endParaRPr lang="fr-CH"/>
        </a:p>
      </dgm:t>
    </dgm:pt>
    <dgm:pt modelId="{9BB5793B-0E1D-4FFE-8CD9-A642FF0BC3E7}" type="pres">
      <dgm:prSet presAssocID="{9DF88269-3E9D-44D6-B932-CD3405F7F82C}" presName="parentText" presStyleLbl="alignNode1" presStyleIdx="1" presStyleCnt="4" custLinFactNeighborY="-991">
        <dgm:presLayoutVars>
          <dgm:chMax val="1"/>
          <dgm:bulletEnabled val="1"/>
        </dgm:presLayoutVars>
      </dgm:prSet>
      <dgm:spPr/>
      <dgm:t>
        <a:bodyPr/>
        <a:lstStyle/>
        <a:p>
          <a:endParaRPr lang="en-US"/>
        </a:p>
      </dgm:t>
    </dgm:pt>
    <dgm:pt modelId="{017FE370-F0C3-4C92-BA86-1957240FABA4}" type="pres">
      <dgm:prSet presAssocID="{9DF88269-3E9D-44D6-B932-CD3405F7F82C}" presName="descendantText" presStyleLbl="alignAcc1" presStyleIdx="1" presStyleCnt="4" custLinFactNeighborY="-1506">
        <dgm:presLayoutVars>
          <dgm:bulletEnabled val="1"/>
        </dgm:presLayoutVars>
      </dgm:prSet>
      <dgm:spPr/>
      <dgm:t>
        <a:bodyPr/>
        <a:lstStyle/>
        <a:p>
          <a:endParaRPr lang="en-US"/>
        </a:p>
      </dgm:t>
    </dgm:pt>
    <dgm:pt modelId="{97240651-6775-43BF-A893-BCB6D3D825DC}" type="pres">
      <dgm:prSet presAssocID="{81A71EA5-0281-4611-901D-5E00E2CB0241}" presName="sp" presStyleCnt="0"/>
      <dgm:spPr/>
      <dgm:t>
        <a:bodyPr/>
        <a:lstStyle/>
        <a:p>
          <a:endParaRPr lang="fr-CH"/>
        </a:p>
      </dgm:t>
    </dgm:pt>
    <dgm:pt modelId="{1D0E4758-A2B9-425E-9E34-39D0D0EBAAC6}" type="pres">
      <dgm:prSet presAssocID="{056AA031-3AEC-4AFF-B320-4117C5A40F37}" presName="composite" presStyleCnt="0"/>
      <dgm:spPr/>
      <dgm:t>
        <a:bodyPr/>
        <a:lstStyle/>
        <a:p>
          <a:endParaRPr lang="fr-CH"/>
        </a:p>
      </dgm:t>
    </dgm:pt>
    <dgm:pt modelId="{D964CC64-FA34-4570-901F-9F19EE6CC50F}" type="pres">
      <dgm:prSet presAssocID="{056AA031-3AEC-4AFF-B320-4117C5A40F37}" presName="parentText" presStyleLbl="alignNode1" presStyleIdx="2" presStyleCnt="4" custLinFactNeighborY="-2821">
        <dgm:presLayoutVars>
          <dgm:chMax val="1"/>
          <dgm:bulletEnabled val="1"/>
        </dgm:presLayoutVars>
      </dgm:prSet>
      <dgm:spPr/>
      <dgm:t>
        <a:bodyPr/>
        <a:lstStyle/>
        <a:p>
          <a:endParaRPr lang="en-US"/>
        </a:p>
      </dgm:t>
    </dgm:pt>
    <dgm:pt modelId="{08508FF7-1097-4386-82A9-2161F5647215}" type="pres">
      <dgm:prSet presAssocID="{056AA031-3AEC-4AFF-B320-4117C5A40F37}" presName="descendantText" presStyleLbl="alignAcc1" presStyleIdx="2" presStyleCnt="4" custLinFactNeighborY="-4302">
        <dgm:presLayoutVars>
          <dgm:bulletEnabled val="1"/>
        </dgm:presLayoutVars>
      </dgm:prSet>
      <dgm:spPr/>
      <dgm:t>
        <a:bodyPr/>
        <a:lstStyle/>
        <a:p>
          <a:endParaRPr lang="en-US"/>
        </a:p>
      </dgm:t>
    </dgm:pt>
    <dgm:pt modelId="{196006B0-862F-4FBA-97F5-E6817A296D45}" type="pres">
      <dgm:prSet presAssocID="{A958E1F5-4203-446B-B14E-ADA55D12C401}" presName="sp" presStyleCnt="0"/>
      <dgm:spPr/>
      <dgm:t>
        <a:bodyPr/>
        <a:lstStyle/>
        <a:p>
          <a:endParaRPr lang="fr-CH"/>
        </a:p>
      </dgm:t>
    </dgm:pt>
    <dgm:pt modelId="{AA5DC4F0-9EB7-4347-87E3-96EF19CC7170}" type="pres">
      <dgm:prSet presAssocID="{AC64A81B-EF5C-4319-B719-FCF7178DB7F2}" presName="composite" presStyleCnt="0"/>
      <dgm:spPr/>
      <dgm:t>
        <a:bodyPr/>
        <a:lstStyle/>
        <a:p>
          <a:endParaRPr lang="fr-CH"/>
        </a:p>
      </dgm:t>
    </dgm:pt>
    <dgm:pt modelId="{0253E207-683A-4495-8753-8D0006AA5833}" type="pres">
      <dgm:prSet presAssocID="{AC64A81B-EF5C-4319-B719-FCF7178DB7F2}" presName="parentText" presStyleLbl="alignNode1" presStyleIdx="3" presStyleCnt="4" custLinFactNeighborY="-6139">
        <dgm:presLayoutVars>
          <dgm:chMax val="1"/>
          <dgm:bulletEnabled val="1"/>
        </dgm:presLayoutVars>
      </dgm:prSet>
      <dgm:spPr/>
      <dgm:t>
        <a:bodyPr/>
        <a:lstStyle/>
        <a:p>
          <a:endParaRPr lang="en-US"/>
        </a:p>
      </dgm:t>
    </dgm:pt>
    <dgm:pt modelId="{8348B432-1A80-4A7D-859E-2955800D85AB}" type="pres">
      <dgm:prSet presAssocID="{AC64A81B-EF5C-4319-B719-FCF7178DB7F2}" presName="descendantText" presStyleLbl="alignAcc1" presStyleIdx="3" presStyleCnt="4" custLinFactNeighborY="-12141">
        <dgm:presLayoutVars>
          <dgm:bulletEnabled val="1"/>
        </dgm:presLayoutVars>
      </dgm:prSet>
      <dgm:spPr/>
      <dgm:t>
        <a:bodyPr/>
        <a:lstStyle/>
        <a:p>
          <a:endParaRPr lang="en-US"/>
        </a:p>
      </dgm:t>
    </dgm:pt>
  </dgm:ptLst>
  <dgm:cxnLst>
    <dgm:cxn modelId="{F8394F78-F657-49E1-9A51-1338DECE772F}" srcId="{0B191587-54C9-40CF-9C30-AD03F84182FB}" destId="{AC64A81B-EF5C-4319-B719-FCF7178DB7F2}" srcOrd="3" destOrd="0" parTransId="{557A3A36-932F-4E43-9FE7-5F6A3E412EED}" sibTransId="{85FB69D5-19A0-47BF-A1FE-73057208FE52}"/>
    <dgm:cxn modelId="{6D419B0D-4CF5-46E8-B82E-64B83EE921A2}" srcId="{AC64A81B-EF5C-4319-B719-FCF7178DB7F2}" destId="{E0DCADE5-AF95-4206-BF4E-FDA48E2E8DD4}" srcOrd="1" destOrd="0" parTransId="{24B8EC8A-F663-4B72-BFEE-EC3938DDF5EA}" sibTransId="{221FDCAC-EB5C-45EE-BEB1-FD9A3A0CCF4F}"/>
    <dgm:cxn modelId="{B4238181-F4CA-4C71-92A2-9F59A6B563C4}" srcId="{AC64A81B-EF5C-4319-B719-FCF7178DB7F2}" destId="{4EFE83E0-8699-4EED-9BD7-6B57EF5815A6}" srcOrd="0" destOrd="0" parTransId="{F7B3D996-34E3-44E2-BF93-CBC2F6FD66FD}" sibTransId="{5ECF726D-ACBB-469D-B887-CEB0DFAFDCED}"/>
    <dgm:cxn modelId="{44768209-B183-48F5-BFBB-0ABC2BD9073B}" srcId="{0B191587-54C9-40CF-9C30-AD03F84182FB}" destId="{9DF88269-3E9D-44D6-B932-CD3405F7F82C}" srcOrd="1" destOrd="0" parTransId="{26D10AFB-D7C4-433F-AD28-76436D426F66}" sibTransId="{81A71EA5-0281-4611-901D-5E00E2CB0241}"/>
    <dgm:cxn modelId="{AB0B4739-6D73-4FBD-AF28-9001A96F5721}" type="presOf" srcId="{47A58FFA-12DF-482F-85FD-E63331FC1B03}" destId="{458E4C42-9D96-4B01-96BC-C0E585DC28EC}" srcOrd="0" destOrd="0" presId="urn:microsoft.com/office/officeart/2005/8/layout/chevron2"/>
    <dgm:cxn modelId="{91A046B4-72C0-4161-A394-77B2B3AD7D2D}" type="presOf" srcId="{4EFE83E0-8699-4EED-9BD7-6B57EF5815A6}" destId="{8348B432-1A80-4A7D-859E-2955800D85AB}" srcOrd="0" destOrd="0" presId="urn:microsoft.com/office/officeart/2005/8/layout/chevron2"/>
    <dgm:cxn modelId="{8D40DA01-1F89-47B6-8134-B399FB47CB35}" type="presOf" srcId="{E0DCADE5-AF95-4206-BF4E-FDA48E2E8DD4}" destId="{8348B432-1A80-4A7D-859E-2955800D85AB}" srcOrd="0" destOrd="1" presId="urn:microsoft.com/office/officeart/2005/8/layout/chevron2"/>
    <dgm:cxn modelId="{CE26F44F-E5C3-43E1-AF63-0A3CAE38B656}" srcId="{0B191587-54C9-40CF-9C30-AD03F84182FB}" destId="{056AA031-3AEC-4AFF-B320-4117C5A40F37}" srcOrd="2" destOrd="0" parTransId="{5260AFA7-9BD9-4093-A7E5-BB7917397C0E}" sibTransId="{A958E1F5-4203-446B-B14E-ADA55D12C401}"/>
    <dgm:cxn modelId="{8CF6A612-D059-4185-AE22-9EDF67568AE3}" type="presOf" srcId="{FC342F1C-0A9A-4517-BA49-C62F138F35DB}" destId="{017FE370-F0C3-4C92-BA86-1957240FABA4}" srcOrd="0" destOrd="0" presId="urn:microsoft.com/office/officeart/2005/8/layout/chevron2"/>
    <dgm:cxn modelId="{9DE070C0-068B-4DBA-AF50-3ED187263A92}" srcId="{9DF88269-3E9D-44D6-B932-CD3405F7F82C}" destId="{FC342F1C-0A9A-4517-BA49-C62F138F35DB}" srcOrd="0" destOrd="0" parTransId="{FA3F99E1-BB82-4647-BB68-51D26584ED61}" sibTransId="{909F8B1C-0405-4A73-B037-7D23DF64023F}"/>
    <dgm:cxn modelId="{506F7D07-E042-47F7-9603-139613AEA22A}" type="presOf" srcId="{1A453966-218C-4DA3-A8D7-7F4CA108B6E3}" destId="{F8E6F068-63E2-4925-8031-385AE8EE7683}" srcOrd="0" destOrd="0" presId="urn:microsoft.com/office/officeart/2005/8/layout/chevron2"/>
    <dgm:cxn modelId="{94C510E2-5CF7-4142-A82B-A3919C6E89D3}" type="presOf" srcId="{9DF88269-3E9D-44D6-B932-CD3405F7F82C}" destId="{9BB5793B-0E1D-4FFE-8CD9-A642FF0BC3E7}" srcOrd="0" destOrd="0" presId="urn:microsoft.com/office/officeart/2005/8/layout/chevron2"/>
    <dgm:cxn modelId="{19FA2C12-CF7B-412E-961B-BAC25EAAAE51}" srcId="{1A453966-218C-4DA3-A8D7-7F4CA108B6E3}" destId="{47A58FFA-12DF-482F-85FD-E63331FC1B03}" srcOrd="0" destOrd="0" parTransId="{A3E56F1F-D094-46FA-971B-F714A837DCB4}" sibTransId="{478DD98A-4C54-461B-8D52-E97E5788B669}"/>
    <dgm:cxn modelId="{8024087B-9198-42E9-8012-0FE1B58930A2}" srcId="{056AA031-3AEC-4AFF-B320-4117C5A40F37}" destId="{E6AE2A55-30A4-4E41-AB43-7D9FEE91E113}" srcOrd="0" destOrd="0" parTransId="{8D20D9D0-2103-4E61-9896-3ACB670A2269}" sibTransId="{3CE3D507-3727-48DC-B149-1FB4BF68D6CB}"/>
    <dgm:cxn modelId="{380802A3-0203-45FE-912B-7AEEF2A12BDD}" srcId="{0B191587-54C9-40CF-9C30-AD03F84182FB}" destId="{1A453966-218C-4DA3-A8D7-7F4CA108B6E3}" srcOrd="0" destOrd="0" parTransId="{9B066FD6-D0EE-44A2-A998-0B62005AB777}" sibTransId="{C336714B-F5DE-4612-989D-2243311C8240}"/>
    <dgm:cxn modelId="{FD8844C6-B479-415A-A096-80398679A5D6}" type="presOf" srcId="{AC64A81B-EF5C-4319-B719-FCF7178DB7F2}" destId="{0253E207-683A-4495-8753-8D0006AA5833}" srcOrd="0" destOrd="0" presId="urn:microsoft.com/office/officeart/2005/8/layout/chevron2"/>
    <dgm:cxn modelId="{BF053C16-AF85-4A95-A23A-24B04F9861DA}" type="presOf" srcId="{0B191587-54C9-40CF-9C30-AD03F84182FB}" destId="{963AB6BF-314A-4C9A-89A6-015006ADB563}" srcOrd="0" destOrd="0" presId="urn:microsoft.com/office/officeart/2005/8/layout/chevron2"/>
    <dgm:cxn modelId="{AAEA5BE9-EB81-497E-9003-7A91948351FD}" type="presOf" srcId="{E6AE2A55-30A4-4E41-AB43-7D9FEE91E113}" destId="{08508FF7-1097-4386-82A9-2161F5647215}" srcOrd="0" destOrd="0" presId="urn:microsoft.com/office/officeart/2005/8/layout/chevron2"/>
    <dgm:cxn modelId="{31A414CC-FC88-486A-94F1-A94C3FBBAF9E}" type="presOf" srcId="{056AA031-3AEC-4AFF-B320-4117C5A40F37}" destId="{D964CC64-FA34-4570-901F-9F19EE6CC50F}" srcOrd="0" destOrd="0" presId="urn:microsoft.com/office/officeart/2005/8/layout/chevron2"/>
    <dgm:cxn modelId="{3342AA60-F135-4A50-992A-43DD0739D6B0}" type="presParOf" srcId="{963AB6BF-314A-4C9A-89A6-015006ADB563}" destId="{F69F0822-1F8D-4975-B067-A49E44F1800B}" srcOrd="0" destOrd="0" presId="urn:microsoft.com/office/officeart/2005/8/layout/chevron2"/>
    <dgm:cxn modelId="{B3AAD5D6-235F-4F54-BCA2-AFB55234CF74}" type="presParOf" srcId="{F69F0822-1F8D-4975-B067-A49E44F1800B}" destId="{F8E6F068-63E2-4925-8031-385AE8EE7683}" srcOrd="0" destOrd="0" presId="urn:microsoft.com/office/officeart/2005/8/layout/chevron2"/>
    <dgm:cxn modelId="{6E816122-E74A-441C-B181-1DABFBA22B81}" type="presParOf" srcId="{F69F0822-1F8D-4975-B067-A49E44F1800B}" destId="{458E4C42-9D96-4B01-96BC-C0E585DC28EC}" srcOrd="1" destOrd="0" presId="urn:microsoft.com/office/officeart/2005/8/layout/chevron2"/>
    <dgm:cxn modelId="{1D7095AD-B889-42DA-A585-7DE9D09901FB}" type="presParOf" srcId="{963AB6BF-314A-4C9A-89A6-015006ADB563}" destId="{29344092-69D5-4DB8-A1BC-670D96F7B35D}" srcOrd="1" destOrd="0" presId="urn:microsoft.com/office/officeart/2005/8/layout/chevron2"/>
    <dgm:cxn modelId="{DA676219-96DC-4C2E-B70B-F32F6AF8A3D6}" type="presParOf" srcId="{963AB6BF-314A-4C9A-89A6-015006ADB563}" destId="{BAAEF554-B3C6-46CD-A3B8-C61D20BB5DFA}" srcOrd="2" destOrd="0" presId="urn:microsoft.com/office/officeart/2005/8/layout/chevron2"/>
    <dgm:cxn modelId="{02693D0B-5447-4D11-8508-174313F726C3}" type="presParOf" srcId="{BAAEF554-B3C6-46CD-A3B8-C61D20BB5DFA}" destId="{9BB5793B-0E1D-4FFE-8CD9-A642FF0BC3E7}" srcOrd="0" destOrd="0" presId="urn:microsoft.com/office/officeart/2005/8/layout/chevron2"/>
    <dgm:cxn modelId="{3952137F-5A26-4A45-8769-C60607BEEEB5}" type="presParOf" srcId="{BAAEF554-B3C6-46CD-A3B8-C61D20BB5DFA}" destId="{017FE370-F0C3-4C92-BA86-1957240FABA4}" srcOrd="1" destOrd="0" presId="urn:microsoft.com/office/officeart/2005/8/layout/chevron2"/>
    <dgm:cxn modelId="{2A916359-B9E7-4CFD-8D9E-76C8ABDB1FAE}" type="presParOf" srcId="{963AB6BF-314A-4C9A-89A6-015006ADB563}" destId="{97240651-6775-43BF-A893-BCB6D3D825DC}" srcOrd="3" destOrd="0" presId="urn:microsoft.com/office/officeart/2005/8/layout/chevron2"/>
    <dgm:cxn modelId="{49176AE3-63D1-4105-B1B7-3528B2777CEA}" type="presParOf" srcId="{963AB6BF-314A-4C9A-89A6-015006ADB563}" destId="{1D0E4758-A2B9-425E-9E34-39D0D0EBAAC6}" srcOrd="4" destOrd="0" presId="urn:microsoft.com/office/officeart/2005/8/layout/chevron2"/>
    <dgm:cxn modelId="{AF244B22-14E9-49CF-B262-2344D6494F70}" type="presParOf" srcId="{1D0E4758-A2B9-425E-9E34-39D0D0EBAAC6}" destId="{D964CC64-FA34-4570-901F-9F19EE6CC50F}" srcOrd="0" destOrd="0" presId="urn:microsoft.com/office/officeart/2005/8/layout/chevron2"/>
    <dgm:cxn modelId="{A1F08487-270D-4814-9565-7CDF1A839211}" type="presParOf" srcId="{1D0E4758-A2B9-425E-9E34-39D0D0EBAAC6}" destId="{08508FF7-1097-4386-82A9-2161F5647215}" srcOrd="1" destOrd="0" presId="urn:microsoft.com/office/officeart/2005/8/layout/chevron2"/>
    <dgm:cxn modelId="{E3CEE180-05CC-468D-A140-6CA0B0FEC3C2}" type="presParOf" srcId="{963AB6BF-314A-4C9A-89A6-015006ADB563}" destId="{196006B0-862F-4FBA-97F5-E6817A296D45}" srcOrd="5" destOrd="0" presId="urn:microsoft.com/office/officeart/2005/8/layout/chevron2"/>
    <dgm:cxn modelId="{41913B6C-3812-4151-AF97-C0EEA7B3F86B}" type="presParOf" srcId="{963AB6BF-314A-4C9A-89A6-015006ADB563}" destId="{AA5DC4F0-9EB7-4347-87E3-96EF19CC7170}" srcOrd="6" destOrd="0" presId="urn:microsoft.com/office/officeart/2005/8/layout/chevron2"/>
    <dgm:cxn modelId="{A93747D0-A7FB-4A5B-A222-DAE2BDD703B1}" type="presParOf" srcId="{AA5DC4F0-9EB7-4347-87E3-96EF19CC7170}" destId="{0253E207-683A-4495-8753-8D0006AA5833}" srcOrd="0" destOrd="0" presId="urn:microsoft.com/office/officeart/2005/8/layout/chevron2"/>
    <dgm:cxn modelId="{14251DAF-1EF9-4B57-8257-CFA6331EF4EA}" type="presParOf" srcId="{AA5DC4F0-9EB7-4347-87E3-96EF19CC7170}" destId="{8348B432-1A80-4A7D-859E-2955800D85AB}" srcOrd="1" destOrd="0" presId="urn:microsoft.com/office/officeart/2005/8/layout/chevron2"/>
  </dgm:cxnLst>
  <dgm:bg/>
  <dgm:whole/>
</dgm:dataModel>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4290B15-DB56-464F-B865-98881C76EB89}" type="datetimeFigureOut">
              <a:rPr lang="en-US" smtClean="0"/>
              <a:pPr/>
              <a:t>7/3/2019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4290B15-DB56-464F-B865-98881C76EB89}" type="datetimeFigureOut">
              <a:rPr lang="en-US" smtClean="0"/>
              <a:pPr/>
              <a:t>7/3/2019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4290B15-DB56-464F-B865-98881C76EB89}" type="datetimeFigureOut">
              <a:rPr lang="en-US" smtClean="0"/>
              <a:pPr/>
              <a:t>7/3/2019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290B15-DB56-464F-B865-98881C76EB89}" type="datetimeFigureOut">
              <a:rPr lang="en-US" smtClean="0"/>
              <a:pPr/>
              <a:t>7/3/2019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290B15-DB56-464F-B865-98881C76EB89}" type="datetimeFigureOut">
              <a:rPr lang="en-US" smtClean="0"/>
              <a:pPr/>
              <a:t>7/3/2019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290B15-DB56-464F-B865-98881C76EB89}" type="datetimeFigureOut">
              <a:rPr lang="en-US" smtClean="0"/>
              <a:pPr/>
              <a:t>7/3/2019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90B15-DB56-464F-B865-98881C76EB89}" type="datetimeFigureOut">
              <a:rPr lang="en-US" smtClean="0"/>
              <a:pPr/>
              <a:t>7/3/2019</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20628-E0F2-401F-90A7-6C33B6EAEC17}"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wmf"/><Relationship Id="rId3" Type="http://schemas.openxmlformats.org/officeDocument/2006/relationships/oleObject" Target="../embeddings/oleObject1.bin"/><Relationship Id="rId7" Type="http://schemas.openxmlformats.org/officeDocument/2006/relationships/hyperlink" Target="http://www.cen.eu/cen/" TargetMode="External"/><Relationship Id="rId12"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7.png"/><Relationship Id="rId11" Type="http://schemas.openxmlformats.org/officeDocument/2006/relationships/image" Target="../media/image20.png"/><Relationship Id="rId5" Type="http://schemas.openxmlformats.org/officeDocument/2006/relationships/image" Target="../media/image16.jpeg"/><Relationship Id="rId10" Type="http://schemas.openxmlformats.org/officeDocument/2006/relationships/image" Target="../media/image19.png"/><Relationship Id="rId4" Type="http://schemas.openxmlformats.org/officeDocument/2006/relationships/oleObject" Target="../embeddings/oleObject2.bin"/><Relationship Id="rId9" Type="http://schemas.openxmlformats.org/officeDocument/2006/relationships/hyperlink" Target="http://www.cenelec.eu/Cenelec/" TargetMode="External"/><Relationship Id="rId1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lal Sciences Academy - Transparency.png"/>
          <p:cNvPicPr>
            <a:picLocks noChangeAspect="1"/>
          </p:cNvPicPr>
          <p:nvPr/>
        </p:nvPicPr>
        <p:blipFill>
          <a:blip r:embed="rId2" cstate="print"/>
          <a:stretch>
            <a:fillRect/>
          </a:stretch>
        </p:blipFill>
        <p:spPr>
          <a:xfrm>
            <a:off x="500034" y="2224289"/>
            <a:ext cx="5108458" cy="1630683"/>
          </a:xfrm>
          <a:prstGeom prst="rect">
            <a:avLst/>
          </a:prstGeom>
        </p:spPr>
      </p:pic>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1" name="Picture 10" descr="HSA Tranparent.png"/>
          <p:cNvPicPr>
            <a:picLocks noChangeAspect="1"/>
          </p:cNvPicPr>
          <p:nvPr/>
        </p:nvPicPr>
        <p:blipFill>
          <a:blip r:embed="rId3"/>
          <a:stretch>
            <a:fillRect/>
          </a:stretch>
        </p:blipFill>
        <p:spPr>
          <a:xfrm>
            <a:off x="5715008" y="1928802"/>
            <a:ext cx="2520000" cy="2520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txBox="1">
            <a:spLocks/>
          </p:cNvSpPr>
          <p:nvPr/>
        </p:nvSpPr>
        <p:spPr bwMode="auto">
          <a:xfrm>
            <a:off x="228600" y="152400"/>
            <a:ext cx="8610600" cy="533400"/>
          </a:xfrm>
          <a:prstGeom prst="rect">
            <a:avLst/>
          </a:prstGeom>
          <a:solidFill>
            <a:srgbClr val="00B050"/>
          </a:solidFill>
          <a:ln w="9525">
            <a:noFill/>
            <a:miter lim="800000"/>
            <a:headEnd/>
            <a:tailEnd/>
          </a:ln>
        </p:spPr>
        <p:txBody>
          <a:bodyPr/>
          <a:lstStyle/>
          <a:p>
            <a:pPr algn="just" eaLnBrk="0" hangingPunct="0"/>
            <a:r>
              <a:rPr lang="en-US" sz="2300">
                <a:solidFill>
                  <a:schemeClr val="bg1"/>
                </a:solidFill>
                <a:latin typeface="Calibri" pitchFamily="34" charset="0"/>
              </a:rPr>
              <a:t>International standards cover a wide range of food and non-food items</a:t>
            </a:r>
          </a:p>
        </p:txBody>
      </p:sp>
      <p:sp>
        <p:nvSpPr>
          <p:cNvPr id="3" name="Content Placeholder 2"/>
          <p:cNvSpPr txBox="1">
            <a:spLocks/>
          </p:cNvSpPr>
          <p:nvPr/>
        </p:nvSpPr>
        <p:spPr>
          <a:xfrm>
            <a:off x="4953000" y="838200"/>
            <a:ext cx="3810000" cy="5638800"/>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FontTx/>
              <a:buNone/>
              <a:defRPr/>
            </a:pPr>
            <a:r>
              <a:rPr lang="en-US" sz="2200" dirty="0" smtClean="0">
                <a:cs typeface="Calibri" pitchFamily="34" charset="0"/>
              </a:rPr>
              <a:t>• Prepared Food</a:t>
            </a:r>
          </a:p>
          <a:p>
            <a:pPr marL="0" indent="0">
              <a:lnSpc>
                <a:spcPct val="150000"/>
              </a:lnSpc>
              <a:buFontTx/>
              <a:buNone/>
              <a:defRPr/>
            </a:pPr>
            <a:r>
              <a:rPr lang="en-US" sz="2200" dirty="0" smtClean="0">
                <a:cs typeface="Calibri" pitchFamily="34" charset="0"/>
              </a:rPr>
              <a:t>• Processed Food</a:t>
            </a:r>
          </a:p>
          <a:p>
            <a:pPr marL="0" indent="0">
              <a:lnSpc>
                <a:spcPct val="150000"/>
              </a:lnSpc>
              <a:buFontTx/>
              <a:buNone/>
              <a:defRPr/>
            </a:pPr>
            <a:r>
              <a:rPr lang="en-US" sz="2200" dirty="0" smtClean="0">
                <a:cs typeface="Calibri" pitchFamily="34" charset="0"/>
              </a:rPr>
              <a:t>• Pharmaceuticals</a:t>
            </a:r>
          </a:p>
          <a:p>
            <a:pPr marL="0" indent="0">
              <a:lnSpc>
                <a:spcPct val="150000"/>
              </a:lnSpc>
              <a:buFontTx/>
              <a:buNone/>
              <a:defRPr/>
            </a:pPr>
            <a:r>
              <a:rPr lang="en-US" sz="2200" dirty="0" smtClean="0">
                <a:cs typeface="Calibri" pitchFamily="34" charset="0"/>
              </a:rPr>
              <a:t>• Toiletries &amp; Cosmetics</a:t>
            </a:r>
          </a:p>
          <a:p>
            <a:pPr marL="0" indent="0">
              <a:lnSpc>
                <a:spcPct val="150000"/>
              </a:lnSpc>
              <a:buFontTx/>
              <a:buNone/>
              <a:defRPr/>
            </a:pPr>
            <a:r>
              <a:rPr lang="en-US" sz="2200" dirty="0" smtClean="0">
                <a:cs typeface="Calibri" pitchFamily="34" charset="0"/>
              </a:rPr>
              <a:t>• Raw Materials &amp; Ingredients</a:t>
            </a:r>
          </a:p>
          <a:p>
            <a:pPr marL="0" indent="0">
              <a:lnSpc>
                <a:spcPct val="150000"/>
              </a:lnSpc>
              <a:buFontTx/>
              <a:buNone/>
              <a:defRPr/>
            </a:pPr>
            <a:r>
              <a:rPr lang="en-US" sz="2200" dirty="0" smtClean="0">
                <a:cs typeface="Calibri" pitchFamily="34" charset="0"/>
              </a:rPr>
              <a:t>• Rice &amp; Noodles</a:t>
            </a:r>
          </a:p>
          <a:p>
            <a:pPr marL="0" indent="0">
              <a:lnSpc>
                <a:spcPct val="150000"/>
              </a:lnSpc>
              <a:buFontTx/>
              <a:buNone/>
              <a:defRPr/>
            </a:pPr>
            <a:r>
              <a:rPr lang="en-US" sz="2200" dirty="0" smtClean="0">
                <a:cs typeface="Calibri" pitchFamily="34" charset="0"/>
              </a:rPr>
              <a:t>• Snacks &amp; Confectionary</a:t>
            </a:r>
          </a:p>
          <a:p>
            <a:pPr>
              <a:lnSpc>
                <a:spcPct val="150000"/>
              </a:lnSpc>
              <a:defRPr/>
            </a:pPr>
            <a:r>
              <a:rPr lang="en-US" sz="2200" dirty="0" smtClean="0">
                <a:cs typeface="Calibri" pitchFamily="34" charset="0"/>
              </a:rPr>
              <a:t>Nutraceutical</a:t>
            </a:r>
          </a:p>
          <a:p>
            <a:pPr>
              <a:lnSpc>
                <a:spcPct val="150000"/>
              </a:lnSpc>
              <a:defRPr/>
            </a:pPr>
            <a:r>
              <a:rPr lang="en-US" sz="2200" dirty="0" smtClean="0">
                <a:solidFill>
                  <a:srgbClr val="000000"/>
                </a:solidFill>
                <a:cs typeface="Calibri" pitchFamily="34" charset="0"/>
              </a:rPr>
              <a:t>Organic &amp; Herbal Food</a:t>
            </a:r>
            <a:endParaRPr lang="en-US" sz="2200" dirty="0" smtClean="0">
              <a:cs typeface="Calibri" pitchFamily="34" charset="0"/>
            </a:endParaRPr>
          </a:p>
          <a:p>
            <a:pPr marL="0" indent="0">
              <a:lnSpc>
                <a:spcPct val="150000"/>
              </a:lnSpc>
              <a:buFontTx/>
              <a:buNone/>
              <a:defRPr/>
            </a:pPr>
            <a:r>
              <a:rPr lang="en-US" sz="2200" dirty="0" smtClean="0">
                <a:cs typeface="Calibri" pitchFamily="34" charset="0"/>
              </a:rPr>
              <a:t>• Other Related Products</a:t>
            </a:r>
          </a:p>
        </p:txBody>
      </p:sp>
      <p:sp>
        <p:nvSpPr>
          <p:cNvPr id="4" name="Content Placeholder 2"/>
          <p:cNvSpPr txBox="1">
            <a:spLocks/>
          </p:cNvSpPr>
          <p:nvPr/>
        </p:nvSpPr>
        <p:spPr bwMode="auto">
          <a:xfrm>
            <a:off x="304800" y="838200"/>
            <a:ext cx="4229100" cy="5715000"/>
          </a:xfrm>
          <a:prstGeom prst="rect">
            <a:avLst/>
          </a:prstGeom>
          <a:noFill/>
          <a:ln w="9525">
            <a:noFill/>
            <a:miter lim="800000"/>
            <a:headEnd/>
            <a:tailEnd/>
          </a:ln>
        </p:spPr>
        <p:txBody>
          <a:bodyPr/>
          <a:lstStyle/>
          <a:p>
            <a:pPr>
              <a:lnSpc>
                <a:spcPct val="150000"/>
              </a:lnSpc>
              <a:spcBef>
                <a:spcPct val="20000"/>
              </a:spcBef>
              <a:buClr>
                <a:srgbClr val="FFFFFF"/>
              </a:buClr>
              <a:buSzPct val="95000"/>
              <a:buFont typeface="Wingdings 2" pitchFamily="18" charset="2"/>
              <a:buNone/>
            </a:pPr>
            <a:r>
              <a:rPr lang="en-US" sz="2200">
                <a:latin typeface="Calibri" pitchFamily="34" charset="0"/>
              </a:rPr>
              <a:t>• Agricultural produce </a:t>
            </a:r>
          </a:p>
          <a:p>
            <a:pPr>
              <a:lnSpc>
                <a:spcPct val="150000"/>
              </a:lnSpc>
              <a:spcBef>
                <a:spcPct val="20000"/>
              </a:spcBef>
              <a:buClr>
                <a:srgbClr val="FFFFFF"/>
              </a:buClr>
              <a:buSzPct val="95000"/>
              <a:buFont typeface="Wingdings 2" pitchFamily="18" charset="2"/>
              <a:buNone/>
            </a:pPr>
            <a:r>
              <a:rPr lang="en-US" sz="2200">
                <a:latin typeface="Calibri" pitchFamily="34" charset="0"/>
              </a:rPr>
              <a:t>• Animal Feed</a:t>
            </a:r>
          </a:p>
          <a:p>
            <a:pPr>
              <a:lnSpc>
                <a:spcPct val="150000"/>
              </a:lnSpc>
              <a:spcBef>
                <a:spcPct val="20000"/>
              </a:spcBef>
              <a:buClr>
                <a:srgbClr val="FFFFFF"/>
              </a:buClr>
              <a:buSzPct val="95000"/>
              <a:buFont typeface="Wingdings 2" pitchFamily="18" charset="2"/>
              <a:buNone/>
            </a:pPr>
            <a:r>
              <a:rPr lang="en-US" sz="2200">
                <a:latin typeface="Calibri" pitchFamily="34" charset="0"/>
              </a:rPr>
              <a:t>• Beverages</a:t>
            </a:r>
          </a:p>
          <a:p>
            <a:pPr>
              <a:lnSpc>
                <a:spcPct val="150000"/>
              </a:lnSpc>
              <a:spcBef>
                <a:spcPct val="20000"/>
              </a:spcBef>
              <a:buClr>
                <a:srgbClr val="FFFFFF"/>
              </a:buClr>
              <a:buSzPct val="95000"/>
              <a:buFont typeface="Wingdings 2" pitchFamily="18" charset="2"/>
              <a:buNone/>
            </a:pPr>
            <a:r>
              <a:rPr lang="en-US" sz="2200">
                <a:latin typeface="Calibri" pitchFamily="34" charset="0"/>
              </a:rPr>
              <a:t>• Chemicals, Flavors &amp; Industrial</a:t>
            </a:r>
          </a:p>
          <a:p>
            <a:pPr>
              <a:lnSpc>
                <a:spcPct val="150000"/>
              </a:lnSpc>
              <a:spcBef>
                <a:spcPct val="20000"/>
              </a:spcBef>
              <a:buClr>
                <a:srgbClr val="FFFFFF"/>
              </a:buClr>
              <a:buSzPct val="95000"/>
              <a:buFont typeface="Wingdings 2" pitchFamily="18" charset="2"/>
              <a:buNone/>
            </a:pPr>
            <a:r>
              <a:rPr lang="en-US" sz="2200">
                <a:latin typeface="Calibri" pitchFamily="34" charset="0"/>
              </a:rPr>
              <a:t>• Health &amp; Beauty</a:t>
            </a:r>
          </a:p>
          <a:p>
            <a:pPr>
              <a:lnSpc>
                <a:spcPct val="150000"/>
              </a:lnSpc>
              <a:spcBef>
                <a:spcPct val="20000"/>
              </a:spcBef>
              <a:buClr>
                <a:srgbClr val="FFFFFF"/>
              </a:buClr>
              <a:buSzPct val="95000"/>
              <a:buFont typeface="Wingdings 2" pitchFamily="18" charset="2"/>
              <a:buNone/>
            </a:pPr>
            <a:r>
              <a:rPr lang="en-US" sz="2200">
                <a:latin typeface="Calibri" pitchFamily="34" charset="0"/>
              </a:rPr>
              <a:t>• Ingredients &amp; Seasoning</a:t>
            </a:r>
          </a:p>
          <a:p>
            <a:pPr>
              <a:lnSpc>
                <a:spcPct val="150000"/>
              </a:lnSpc>
              <a:spcBef>
                <a:spcPct val="20000"/>
              </a:spcBef>
              <a:buClr>
                <a:srgbClr val="FFFFFF"/>
              </a:buClr>
              <a:buSzPct val="95000"/>
              <a:buFont typeface="Wingdings 2" pitchFamily="18" charset="2"/>
              <a:buNone/>
            </a:pPr>
            <a:r>
              <a:rPr lang="en-US" sz="2200">
                <a:latin typeface="Calibri" pitchFamily="34" charset="0"/>
              </a:rPr>
              <a:t>• Fats &amp; Oil </a:t>
            </a:r>
            <a:r>
              <a:rPr lang="en-US" sz="2000">
                <a:latin typeface="Calibri" pitchFamily="34" charset="0"/>
              </a:rPr>
              <a:t>Products</a:t>
            </a:r>
            <a:endParaRPr lang="en-US" sz="2200">
              <a:latin typeface="Calibri" pitchFamily="34" charset="0"/>
            </a:endParaRPr>
          </a:p>
          <a:p>
            <a:pPr>
              <a:lnSpc>
                <a:spcPct val="150000"/>
              </a:lnSpc>
              <a:spcBef>
                <a:spcPct val="20000"/>
              </a:spcBef>
              <a:buClr>
                <a:srgbClr val="FFFFFF"/>
              </a:buClr>
              <a:buSzPct val="95000"/>
              <a:buFont typeface="Wingdings 2" pitchFamily="18" charset="2"/>
              <a:buNone/>
            </a:pPr>
            <a:r>
              <a:rPr lang="en-US" sz="2200">
                <a:latin typeface="Calibri" pitchFamily="34" charset="0"/>
              </a:rPr>
              <a:t>• Machinery &amp; Equipment</a:t>
            </a:r>
          </a:p>
          <a:p>
            <a:pPr>
              <a:lnSpc>
                <a:spcPct val="150000"/>
              </a:lnSpc>
              <a:spcBef>
                <a:spcPct val="20000"/>
              </a:spcBef>
              <a:buClr>
                <a:srgbClr val="FFFFFF"/>
              </a:buClr>
              <a:buSzPct val="95000"/>
              <a:buFont typeface="Wingdings 2" pitchFamily="18" charset="2"/>
              <a:buNone/>
            </a:pPr>
            <a:r>
              <a:rPr lang="en-US" sz="2200">
                <a:latin typeface="Calibri" pitchFamily="34" charset="0"/>
              </a:rPr>
              <a:t>• Meals &amp; Livestock</a:t>
            </a:r>
          </a:p>
          <a:p>
            <a:pPr>
              <a:lnSpc>
                <a:spcPct val="150000"/>
              </a:lnSpc>
              <a:spcBef>
                <a:spcPct val="20000"/>
              </a:spcBef>
              <a:buClr>
                <a:srgbClr val="FFFFFF"/>
              </a:buClr>
              <a:buSzPct val="95000"/>
              <a:buFont typeface="Wingdings 2" pitchFamily="18" charset="2"/>
              <a:buNone/>
            </a:pPr>
            <a:r>
              <a:rPr lang="en-US" sz="2000">
                <a:latin typeface="Calibri" pitchFamily="34" charset="0"/>
              </a:rPr>
              <a:t>• Packaging &amp; Containers</a:t>
            </a:r>
          </a:p>
          <a:p>
            <a:pPr>
              <a:lnSpc>
                <a:spcPct val="150000"/>
              </a:lnSpc>
              <a:spcBef>
                <a:spcPct val="20000"/>
              </a:spcBef>
              <a:buClr>
                <a:srgbClr val="FFFFFF"/>
              </a:buClr>
              <a:buSzPct val="95000"/>
              <a:buFont typeface="Wingdings 2" pitchFamily="18" charset="2"/>
              <a:buNone/>
            </a:pPr>
            <a:endParaRPr lang="en-US" sz="2200">
              <a:latin typeface="Calibri" pitchFamily="34" charset="0"/>
            </a:endParaRPr>
          </a:p>
          <a:p>
            <a:pPr>
              <a:lnSpc>
                <a:spcPct val="150000"/>
              </a:lnSpc>
              <a:spcBef>
                <a:spcPct val="20000"/>
              </a:spcBef>
              <a:buClr>
                <a:srgbClr val="FFFFFF"/>
              </a:buClr>
              <a:buSzPct val="95000"/>
              <a:buFont typeface="Wingdings 2" pitchFamily="18" charset="2"/>
              <a:buNone/>
            </a:pPr>
            <a:endParaRPr lang="en-US" sz="2200">
              <a:latin typeface="Calibri" pitchFamily="34" charset="0"/>
            </a:endParaRP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500"/>
                                        <p:tgtEl>
                                          <p:spTgt spid="4">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0" end="0"/>
                                            </p:txEl>
                                          </p:spTgt>
                                        </p:tgtEl>
                                        <p:attrNameLst>
                                          <p:attrName>style.visibility</p:attrName>
                                        </p:attrNameLst>
                                      </p:cBhvr>
                                      <p:to>
                                        <p:strVal val="visible"/>
                                      </p:to>
                                    </p:set>
                                    <p:animEffect transition="in" filter="fade">
                                      <p:cBhvr>
                                        <p:cTn id="57" dur="500"/>
                                        <p:tgtEl>
                                          <p:spTgt spid="3">
                                            <p:txEl>
                                              <p:pRg st="0" end="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 end="1"/>
                                            </p:txEl>
                                          </p:spTgt>
                                        </p:tgtEl>
                                        <p:attrNameLst>
                                          <p:attrName>style.visibility</p:attrName>
                                        </p:attrNameLst>
                                      </p:cBhvr>
                                      <p:to>
                                        <p:strVal val="visible"/>
                                      </p:to>
                                    </p:set>
                                    <p:animEffect transition="in" filter="fade">
                                      <p:cBhvr>
                                        <p:cTn id="62" dur="500"/>
                                        <p:tgtEl>
                                          <p:spTgt spid="3">
                                            <p:txEl>
                                              <p:pRg st="1" end="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2" end="2"/>
                                            </p:txEl>
                                          </p:spTgt>
                                        </p:tgtEl>
                                        <p:attrNameLst>
                                          <p:attrName>style.visibility</p:attrName>
                                        </p:attrNameLst>
                                      </p:cBhvr>
                                      <p:to>
                                        <p:strVal val="visible"/>
                                      </p:to>
                                    </p:set>
                                    <p:animEffect transition="in" filter="fade">
                                      <p:cBhvr>
                                        <p:cTn id="67" dur="500"/>
                                        <p:tgtEl>
                                          <p:spTgt spid="3">
                                            <p:txEl>
                                              <p:pRg st="2" end="2"/>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3" end="3"/>
                                            </p:txEl>
                                          </p:spTgt>
                                        </p:tgtEl>
                                        <p:attrNameLst>
                                          <p:attrName>style.visibility</p:attrName>
                                        </p:attrNameLst>
                                      </p:cBhvr>
                                      <p:to>
                                        <p:strVal val="visible"/>
                                      </p:to>
                                    </p:set>
                                    <p:animEffect transition="in" filter="fade">
                                      <p:cBhvr>
                                        <p:cTn id="72" dur="500"/>
                                        <p:tgtEl>
                                          <p:spTgt spid="3">
                                            <p:txEl>
                                              <p:pRg st="3" end="3"/>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4" end="4"/>
                                            </p:txEl>
                                          </p:spTgt>
                                        </p:tgtEl>
                                        <p:attrNameLst>
                                          <p:attrName>style.visibility</p:attrName>
                                        </p:attrNameLst>
                                      </p:cBhvr>
                                      <p:to>
                                        <p:strVal val="visible"/>
                                      </p:to>
                                    </p:set>
                                    <p:animEffect transition="in" filter="fade">
                                      <p:cBhvr>
                                        <p:cTn id="77" dur="500"/>
                                        <p:tgtEl>
                                          <p:spTgt spid="3">
                                            <p:txEl>
                                              <p:pRg st="4" end="4"/>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
                                            <p:txEl>
                                              <p:pRg st="5" end="5"/>
                                            </p:txEl>
                                          </p:spTgt>
                                        </p:tgtEl>
                                        <p:attrNameLst>
                                          <p:attrName>style.visibility</p:attrName>
                                        </p:attrNameLst>
                                      </p:cBhvr>
                                      <p:to>
                                        <p:strVal val="visible"/>
                                      </p:to>
                                    </p:set>
                                    <p:animEffect transition="in" filter="fade">
                                      <p:cBhvr>
                                        <p:cTn id="82" dur="500"/>
                                        <p:tgtEl>
                                          <p:spTgt spid="3">
                                            <p:txEl>
                                              <p:pRg st="5" end="5"/>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
                                            <p:txEl>
                                              <p:pRg st="6" end="6"/>
                                            </p:txEl>
                                          </p:spTgt>
                                        </p:tgtEl>
                                        <p:attrNameLst>
                                          <p:attrName>style.visibility</p:attrName>
                                        </p:attrNameLst>
                                      </p:cBhvr>
                                      <p:to>
                                        <p:strVal val="visible"/>
                                      </p:to>
                                    </p:set>
                                    <p:animEffect transition="in" filter="fade">
                                      <p:cBhvr>
                                        <p:cTn id="87" dur="500"/>
                                        <p:tgtEl>
                                          <p:spTgt spid="3">
                                            <p:txEl>
                                              <p:pRg st="6" end="6"/>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
                                            <p:txEl>
                                              <p:pRg st="7" end="7"/>
                                            </p:txEl>
                                          </p:spTgt>
                                        </p:tgtEl>
                                        <p:attrNameLst>
                                          <p:attrName>style.visibility</p:attrName>
                                        </p:attrNameLst>
                                      </p:cBhvr>
                                      <p:to>
                                        <p:strVal val="visible"/>
                                      </p:to>
                                    </p:set>
                                    <p:animEffect transition="in" filter="fade">
                                      <p:cBhvr>
                                        <p:cTn id="92" dur="500"/>
                                        <p:tgtEl>
                                          <p:spTgt spid="3">
                                            <p:txEl>
                                              <p:pRg st="7" end="7"/>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
                                            <p:txEl>
                                              <p:pRg st="8" end="8"/>
                                            </p:txEl>
                                          </p:spTgt>
                                        </p:tgtEl>
                                        <p:attrNameLst>
                                          <p:attrName>style.visibility</p:attrName>
                                        </p:attrNameLst>
                                      </p:cBhvr>
                                      <p:to>
                                        <p:strVal val="visible"/>
                                      </p:to>
                                    </p:set>
                                    <p:animEffect transition="in" filter="fade">
                                      <p:cBhvr>
                                        <p:cTn id="97" dur="500"/>
                                        <p:tgtEl>
                                          <p:spTgt spid="3">
                                            <p:txEl>
                                              <p:pRg st="8" end="8"/>
                                            </p:txEl>
                                          </p:spTgt>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
                                            <p:txEl>
                                              <p:pRg st="9" end="9"/>
                                            </p:txEl>
                                          </p:spTgt>
                                        </p:tgtEl>
                                        <p:attrNameLst>
                                          <p:attrName>style.visibility</p:attrName>
                                        </p:attrNameLst>
                                      </p:cBhvr>
                                      <p:to>
                                        <p:strVal val="visible"/>
                                      </p:to>
                                    </p:set>
                                    <p:animEffect transition="in" filter="fade">
                                      <p:cBhvr>
                                        <p:cTn id="10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0"/>
          <p:cNvPicPr>
            <a:picLocks noChangeAspect="1" noChangeArrowheads="1"/>
          </p:cNvPicPr>
          <p:nvPr/>
        </p:nvPicPr>
        <p:blipFill>
          <a:blip r:embed="rId2"/>
          <a:srcRect/>
          <a:stretch>
            <a:fillRect/>
          </a:stretch>
        </p:blipFill>
        <p:spPr bwMode="auto">
          <a:xfrm rot="-2181266">
            <a:off x="6284913" y="3108325"/>
            <a:ext cx="1323975" cy="1843088"/>
          </a:xfrm>
          <a:prstGeom prst="rect">
            <a:avLst/>
          </a:prstGeom>
          <a:noFill/>
          <a:ln w="9525">
            <a:noFill/>
            <a:miter lim="800000"/>
            <a:headEnd/>
            <a:tailEnd/>
          </a:ln>
        </p:spPr>
      </p:pic>
      <p:pic>
        <p:nvPicPr>
          <p:cNvPr id="13315" name="Picture 2" descr="C:\Users\UPM\Desktop\standard.jpg"/>
          <p:cNvPicPr>
            <a:picLocks noChangeAspect="1" noChangeArrowheads="1"/>
          </p:cNvPicPr>
          <p:nvPr/>
        </p:nvPicPr>
        <p:blipFill>
          <a:blip r:embed="rId3"/>
          <a:srcRect r="5623" b="1701"/>
          <a:stretch>
            <a:fillRect/>
          </a:stretch>
        </p:blipFill>
        <p:spPr bwMode="auto">
          <a:xfrm rot="-2255320">
            <a:off x="4298950" y="3100388"/>
            <a:ext cx="1285875" cy="1803400"/>
          </a:xfrm>
          <a:prstGeom prst="rect">
            <a:avLst/>
          </a:prstGeom>
          <a:noFill/>
          <a:ln w="9525">
            <a:noFill/>
            <a:miter lim="800000"/>
            <a:headEnd/>
            <a:tailEnd/>
          </a:ln>
        </p:spPr>
      </p:pic>
      <p:pic>
        <p:nvPicPr>
          <p:cNvPr id="13316" name="Picture 3" descr="standard.JPG"/>
          <p:cNvPicPr>
            <a:picLocks noChangeAspect="1"/>
          </p:cNvPicPr>
          <p:nvPr/>
        </p:nvPicPr>
        <p:blipFill>
          <a:blip r:embed="rId4"/>
          <a:srcRect/>
          <a:stretch>
            <a:fillRect/>
          </a:stretch>
        </p:blipFill>
        <p:spPr bwMode="auto">
          <a:xfrm rot="-2020360">
            <a:off x="2122488" y="3032125"/>
            <a:ext cx="1347787" cy="1898650"/>
          </a:xfrm>
          <a:prstGeom prst="rect">
            <a:avLst/>
          </a:prstGeom>
          <a:noFill/>
          <a:ln w="9525">
            <a:noFill/>
            <a:miter lim="800000"/>
            <a:headEnd/>
            <a:tailEnd/>
          </a:ln>
        </p:spPr>
      </p:pic>
      <p:sp>
        <p:nvSpPr>
          <p:cNvPr id="13317" name="Title 1"/>
          <p:cNvSpPr txBox="1">
            <a:spLocks/>
          </p:cNvSpPr>
          <p:nvPr/>
        </p:nvSpPr>
        <p:spPr bwMode="auto">
          <a:xfrm>
            <a:off x="228600" y="152400"/>
            <a:ext cx="8229600" cy="393700"/>
          </a:xfrm>
          <a:prstGeom prst="rect">
            <a:avLst/>
          </a:prstGeom>
          <a:solidFill>
            <a:srgbClr val="00B050"/>
          </a:solidFill>
          <a:ln w="9525">
            <a:noFill/>
            <a:miter lim="800000"/>
            <a:headEnd/>
            <a:tailEnd/>
          </a:ln>
        </p:spPr>
        <p:txBody>
          <a:bodyPr anchor="ctr"/>
          <a:lstStyle/>
          <a:p>
            <a:r>
              <a:rPr lang="en-US" sz="2800">
                <a:solidFill>
                  <a:schemeClr val="bg1"/>
                </a:solidFill>
                <a:latin typeface="Calibri" pitchFamily="34" charset="0"/>
              </a:rPr>
              <a:t>International Halal standards</a:t>
            </a:r>
          </a:p>
        </p:txBody>
      </p:sp>
      <p:sp>
        <p:nvSpPr>
          <p:cNvPr id="6" name="Title 1"/>
          <p:cNvSpPr txBox="1">
            <a:spLocks/>
          </p:cNvSpPr>
          <p:nvPr/>
        </p:nvSpPr>
        <p:spPr bwMode="auto">
          <a:xfrm>
            <a:off x="228600" y="838200"/>
            <a:ext cx="8229600" cy="1649413"/>
          </a:xfrm>
          <a:prstGeom prst="rect">
            <a:avLst/>
          </a:prstGeom>
          <a:noFill/>
          <a:ln>
            <a:noFill/>
          </a:ln>
        </p:spPr>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457200" indent="-457200" algn="just">
              <a:lnSpc>
                <a:spcPct val="200000"/>
              </a:lnSpc>
              <a:buFont typeface="Courier New" pitchFamily="49" charset="0"/>
              <a:buChar char="o"/>
              <a:defRPr/>
            </a:pPr>
            <a:r>
              <a:rPr lang="en-US" sz="2400" dirty="0" smtClean="0">
                <a:latin typeface="+mn-lt"/>
              </a:rPr>
              <a:t>International Halal standards are Halal oriented standards developed by international standards organizations.</a:t>
            </a:r>
            <a:endParaRPr lang="en-US" sz="2400" dirty="0">
              <a:latin typeface="+mn-lt"/>
            </a:endParaRPr>
          </a:p>
        </p:txBody>
      </p:sp>
      <p:sp>
        <p:nvSpPr>
          <p:cNvPr id="7" name="Rectangle 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txBox="1">
            <a:spLocks/>
          </p:cNvSpPr>
          <p:nvPr/>
        </p:nvSpPr>
        <p:spPr bwMode="auto">
          <a:xfrm>
            <a:off x="533400" y="1377950"/>
            <a:ext cx="8229600" cy="785813"/>
          </a:xfrm>
          <a:prstGeom prst="rect">
            <a:avLst/>
          </a:prstGeom>
          <a:noFill/>
          <a:ln w="9525">
            <a:noFill/>
            <a:miter lim="800000"/>
            <a:headEnd/>
            <a:tailEnd/>
          </a:ln>
        </p:spPr>
        <p:txBody>
          <a:bodyPr anchor="ctr"/>
          <a:lstStyle/>
          <a:p>
            <a:r>
              <a:rPr lang="en-US" sz="2800" b="1">
                <a:latin typeface="Calibri" pitchFamily="34" charset="0"/>
              </a:rPr>
              <a:t>GSO HALAL standards</a:t>
            </a:r>
          </a:p>
        </p:txBody>
      </p:sp>
      <p:sp>
        <p:nvSpPr>
          <p:cNvPr id="17411" name="Rectangle 4"/>
          <p:cNvSpPr>
            <a:spLocks noChangeArrowheads="1"/>
          </p:cNvSpPr>
          <p:nvPr/>
        </p:nvSpPr>
        <p:spPr bwMode="auto">
          <a:xfrm>
            <a:off x="304800" y="2222500"/>
            <a:ext cx="4724400" cy="3694113"/>
          </a:xfrm>
          <a:prstGeom prst="rect">
            <a:avLst/>
          </a:prstGeom>
          <a:noFill/>
          <a:ln>
            <a:noFill/>
          </a:ln>
          <a:extLst/>
        </p:spPr>
        <p:txBody>
          <a:bodyPr>
            <a:spAutoFit/>
          </a:bodyPr>
          <a:lstStyle/>
          <a:p>
            <a:pPr marL="285750" indent="-285750" algn="just">
              <a:lnSpc>
                <a:spcPct val="130000"/>
              </a:lnSpc>
              <a:buFont typeface="Courier New" pitchFamily="49" charset="0"/>
              <a:buChar char="o"/>
              <a:defRPr/>
            </a:pPr>
            <a:r>
              <a:rPr lang="en-US" dirty="0">
                <a:solidFill>
                  <a:srgbClr val="00B050"/>
                </a:solidFill>
                <a:latin typeface="+mn-lt"/>
                <a:cs typeface="Calibri" pitchFamily="34" charset="0"/>
              </a:rPr>
              <a:t>GSO 993 / 1998  ANIMAL SLAUGHTERING REQUIREMENTS ACCORDING TO ISLAMIC LAW</a:t>
            </a:r>
          </a:p>
          <a:p>
            <a:pPr marL="285750" indent="-285750" algn="just">
              <a:lnSpc>
                <a:spcPct val="130000"/>
              </a:lnSpc>
              <a:buFont typeface="Courier New" pitchFamily="49" charset="0"/>
              <a:buChar char="o"/>
              <a:defRPr/>
            </a:pPr>
            <a:r>
              <a:rPr lang="en-US" dirty="0">
                <a:solidFill>
                  <a:srgbClr val="00B050"/>
                </a:solidFill>
                <a:latin typeface="+mn-lt"/>
                <a:cs typeface="Calibri" pitchFamily="34" charset="0"/>
              </a:rPr>
              <a:t>Halal food general requirements GSO-</a:t>
            </a:r>
            <a:r>
              <a:rPr lang="en-US" dirty="0" err="1">
                <a:solidFill>
                  <a:srgbClr val="00B050"/>
                </a:solidFill>
                <a:latin typeface="+mn-lt"/>
                <a:cs typeface="Calibri" pitchFamily="34" charset="0"/>
              </a:rPr>
              <a:t>Halal_food_part</a:t>
            </a:r>
            <a:r>
              <a:rPr lang="en-US" dirty="0">
                <a:solidFill>
                  <a:srgbClr val="00B050"/>
                </a:solidFill>
                <a:latin typeface="+mn-lt"/>
                <a:cs typeface="Calibri" pitchFamily="34" charset="0"/>
              </a:rPr>
              <a:t> 1-2008</a:t>
            </a:r>
          </a:p>
          <a:p>
            <a:pPr marL="285750" indent="-285750" algn="just">
              <a:lnSpc>
                <a:spcPct val="130000"/>
              </a:lnSpc>
              <a:buFont typeface="Courier New" pitchFamily="49" charset="0"/>
              <a:buChar char="o"/>
              <a:defRPr/>
            </a:pPr>
            <a:r>
              <a:rPr lang="en-US" dirty="0">
                <a:solidFill>
                  <a:srgbClr val="00B050"/>
                </a:solidFill>
                <a:latin typeface="+mn-lt"/>
              </a:rPr>
              <a:t>FAD 04 = Supplementary accreditation requirements for Product certification Bodies </a:t>
            </a:r>
            <a:endParaRPr lang="ar-KW" dirty="0">
              <a:solidFill>
                <a:srgbClr val="00B050"/>
              </a:solidFill>
              <a:latin typeface="+mn-lt"/>
            </a:endParaRPr>
          </a:p>
          <a:p>
            <a:pPr marL="285750" indent="-285750" algn="just">
              <a:lnSpc>
                <a:spcPct val="130000"/>
              </a:lnSpc>
              <a:buFont typeface="Courier New" pitchFamily="49" charset="0"/>
              <a:buChar char="o"/>
              <a:defRPr/>
            </a:pPr>
            <a:r>
              <a:rPr lang="en-US" dirty="0">
                <a:solidFill>
                  <a:srgbClr val="00B050"/>
                </a:solidFill>
                <a:latin typeface="+mn-lt"/>
                <a:cs typeface="Calibri" pitchFamily="34" charset="0"/>
              </a:rPr>
              <a:t>FAD* 12 Requirements for Halal Certification Bodies </a:t>
            </a:r>
          </a:p>
          <a:p>
            <a:pPr algn="just">
              <a:lnSpc>
                <a:spcPct val="130000"/>
              </a:lnSpc>
              <a:defRPr/>
            </a:pPr>
            <a:r>
              <a:rPr lang="en-US" dirty="0">
                <a:solidFill>
                  <a:srgbClr val="FF0000"/>
                </a:solidFill>
                <a:latin typeface="+mn-lt"/>
                <a:cs typeface="Calibri" pitchFamily="34" charset="0"/>
              </a:rPr>
              <a:t>*</a:t>
            </a:r>
            <a:r>
              <a:rPr lang="en-US" dirty="0">
                <a:solidFill>
                  <a:srgbClr val="000000"/>
                </a:solidFill>
                <a:latin typeface="+mn-lt"/>
                <a:cs typeface="Calibri" pitchFamily="34" charset="0"/>
              </a:rPr>
              <a:t>FAD = Filed Application Document</a:t>
            </a:r>
          </a:p>
        </p:txBody>
      </p:sp>
      <p:cxnSp>
        <p:nvCxnSpPr>
          <p:cNvPr id="14340" name="AutoShape 2"/>
          <p:cNvCxnSpPr>
            <a:cxnSpLocks noChangeShapeType="1"/>
          </p:cNvCxnSpPr>
          <p:nvPr/>
        </p:nvCxnSpPr>
        <p:spPr bwMode="auto">
          <a:xfrm>
            <a:off x="661988" y="2057400"/>
            <a:ext cx="3148012" cy="0"/>
          </a:xfrm>
          <a:prstGeom prst="straightConnector1">
            <a:avLst/>
          </a:prstGeom>
          <a:noFill/>
          <a:ln w="76200">
            <a:solidFill>
              <a:schemeClr val="accent1"/>
            </a:solidFill>
            <a:round/>
            <a:headEnd/>
            <a:tailEnd/>
          </a:ln>
        </p:spPr>
      </p:cxnSp>
      <p:sp>
        <p:nvSpPr>
          <p:cNvPr id="14341" name="Title 1"/>
          <p:cNvSpPr txBox="1">
            <a:spLocks/>
          </p:cNvSpPr>
          <p:nvPr/>
        </p:nvSpPr>
        <p:spPr bwMode="auto">
          <a:xfrm>
            <a:off x="228600" y="152400"/>
            <a:ext cx="8229600" cy="393700"/>
          </a:xfrm>
          <a:prstGeom prst="rect">
            <a:avLst/>
          </a:prstGeom>
          <a:solidFill>
            <a:srgbClr val="00B050"/>
          </a:solidFill>
          <a:ln w="9525">
            <a:noFill/>
            <a:miter lim="800000"/>
            <a:headEnd/>
            <a:tailEnd/>
          </a:ln>
        </p:spPr>
        <p:txBody>
          <a:bodyPr anchor="ctr"/>
          <a:lstStyle/>
          <a:p>
            <a:r>
              <a:rPr lang="en-US" sz="2800">
                <a:solidFill>
                  <a:schemeClr val="bg1"/>
                </a:solidFill>
                <a:latin typeface="Calibri" pitchFamily="34" charset="0"/>
              </a:rPr>
              <a:t>Example of international Halal standards</a:t>
            </a:r>
          </a:p>
        </p:txBody>
      </p:sp>
      <p:grpSp>
        <p:nvGrpSpPr>
          <p:cNvPr id="2" name="Group 13"/>
          <p:cNvGrpSpPr>
            <a:grpSpLocks/>
          </p:cNvGrpSpPr>
          <p:nvPr/>
        </p:nvGrpSpPr>
        <p:grpSpPr bwMode="auto">
          <a:xfrm>
            <a:off x="5570538" y="1066800"/>
            <a:ext cx="2927350" cy="3970338"/>
            <a:chOff x="5635649" y="1470369"/>
            <a:chExt cx="2927341" cy="3970318"/>
          </a:xfrm>
        </p:grpSpPr>
        <p:sp>
          <p:nvSpPr>
            <p:cNvPr id="14343" name="Rectangle 5"/>
            <p:cNvSpPr>
              <a:spLocks noChangeArrowheads="1"/>
            </p:cNvSpPr>
            <p:nvPr/>
          </p:nvSpPr>
          <p:spPr bwMode="auto">
            <a:xfrm rot="-1469384">
              <a:off x="5635649" y="1470369"/>
              <a:ext cx="2879726" cy="3970318"/>
            </a:xfrm>
            <a:prstGeom prst="rect">
              <a:avLst/>
            </a:prstGeom>
            <a:solidFill>
              <a:schemeClr val="bg1"/>
            </a:solidFill>
            <a:ln w="9525">
              <a:solidFill>
                <a:schemeClr val="tx1">
                  <a:alpha val="92940"/>
                </a:schemeClr>
              </a:solidFill>
              <a:miter lim="800000"/>
              <a:headEnd/>
              <a:tailEnd/>
            </a:ln>
          </p:spPr>
          <p:txBody>
            <a:bodyPr>
              <a:spAutoFit/>
            </a:bodyPr>
            <a:lstStyle/>
            <a:p>
              <a:pPr algn="ctr"/>
              <a:endParaRPr lang="en-US" sz="1400" b="1">
                <a:solidFill>
                  <a:srgbClr val="000000"/>
                </a:solidFill>
                <a:latin typeface="Times-Roman"/>
              </a:endParaRPr>
            </a:p>
            <a:p>
              <a:pPr algn="ctr"/>
              <a:endParaRPr lang="en-US" sz="1400" b="1">
                <a:solidFill>
                  <a:srgbClr val="000000"/>
                </a:solidFill>
                <a:latin typeface="Times-Roman"/>
              </a:endParaRPr>
            </a:p>
            <a:p>
              <a:pPr algn="ctr"/>
              <a:r>
                <a:rPr lang="en-US" sz="1400" b="1">
                  <a:solidFill>
                    <a:srgbClr val="000000"/>
                  </a:solidFill>
                  <a:latin typeface="Times-Roman"/>
                </a:rPr>
                <a:t>STANDARDIZATION ORGANIZATION FOR G.C.C (GSO) GSO </a:t>
              </a:r>
            </a:p>
            <a:p>
              <a:pPr algn="ctr"/>
              <a:endParaRPr lang="en-US" sz="1400" b="1">
                <a:solidFill>
                  <a:srgbClr val="000000"/>
                </a:solidFill>
                <a:latin typeface="Times-Roman"/>
              </a:endParaRPr>
            </a:p>
            <a:p>
              <a:pPr algn="ctr"/>
              <a:r>
                <a:rPr lang="en-US" sz="1400" b="1">
                  <a:solidFill>
                    <a:srgbClr val="000000"/>
                  </a:solidFill>
                  <a:latin typeface="Times-Roman"/>
                </a:rPr>
                <a:t>993 / 1998</a:t>
              </a:r>
            </a:p>
            <a:p>
              <a:pPr algn="ctr"/>
              <a:endParaRPr lang="en-US" sz="1400" b="1">
                <a:solidFill>
                  <a:srgbClr val="000000"/>
                </a:solidFill>
                <a:latin typeface="Times-Roman"/>
              </a:endParaRPr>
            </a:p>
            <a:p>
              <a:pPr algn="ctr"/>
              <a:endParaRPr lang="en-US" sz="1400" b="1">
                <a:solidFill>
                  <a:srgbClr val="000000"/>
                </a:solidFill>
                <a:latin typeface="Times-Roman"/>
              </a:endParaRPr>
            </a:p>
            <a:p>
              <a:pPr algn="ctr"/>
              <a:endParaRPr lang="en-US" sz="1400" b="1">
                <a:solidFill>
                  <a:srgbClr val="000000"/>
                </a:solidFill>
                <a:latin typeface="Times-Roman"/>
              </a:endParaRPr>
            </a:p>
            <a:p>
              <a:pPr algn="ctr"/>
              <a:endParaRPr lang="en-US" sz="1400" b="1">
                <a:solidFill>
                  <a:srgbClr val="000000"/>
                </a:solidFill>
                <a:latin typeface="Times-Roman"/>
              </a:endParaRPr>
            </a:p>
            <a:p>
              <a:pPr algn="ctr"/>
              <a:endParaRPr lang="en-US" sz="1400" b="1">
                <a:solidFill>
                  <a:srgbClr val="000000"/>
                </a:solidFill>
                <a:latin typeface="Times-Roman"/>
              </a:endParaRPr>
            </a:p>
            <a:p>
              <a:pPr algn="ctr"/>
              <a:endParaRPr lang="en-US" sz="1400" b="1">
                <a:solidFill>
                  <a:srgbClr val="000000"/>
                </a:solidFill>
                <a:latin typeface="Times-Roman"/>
              </a:endParaRPr>
            </a:p>
            <a:p>
              <a:pPr algn="ctr"/>
              <a:endParaRPr lang="en-US" sz="1400" b="1">
                <a:solidFill>
                  <a:srgbClr val="000000"/>
                </a:solidFill>
                <a:latin typeface="Times-Roman"/>
              </a:endParaRPr>
            </a:p>
            <a:p>
              <a:pPr algn="ctr"/>
              <a:r>
                <a:rPr lang="en-US" sz="1400" b="1">
                  <a:solidFill>
                    <a:srgbClr val="000000"/>
                  </a:solidFill>
                  <a:latin typeface="Times-Roman"/>
                </a:rPr>
                <a:t>ANIMAL SLAUGHTERING REQUIREMENTS ACCORDING TO ISLAMIC LAW</a:t>
              </a:r>
            </a:p>
            <a:p>
              <a:pPr algn="ctr"/>
              <a:endParaRPr lang="en-US" sz="1400"/>
            </a:p>
          </p:txBody>
        </p:sp>
        <p:pic>
          <p:nvPicPr>
            <p:cNvPr id="14344" name="Picture 4"/>
            <p:cNvPicPr>
              <a:picLocks noChangeAspect="1"/>
            </p:cNvPicPr>
            <p:nvPr/>
          </p:nvPicPr>
          <p:blipFill>
            <a:blip r:embed="rId2"/>
            <a:srcRect/>
            <a:stretch>
              <a:fillRect/>
            </a:stretch>
          </p:blipFill>
          <p:spPr bwMode="auto">
            <a:xfrm rot="-1469384">
              <a:off x="5683264" y="3238785"/>
              <a:ext cx="2879726" cy="804068"/>
            </a:xfrm>
            <a:prstGeom prst="rect">
              <a:avLst/>
            </a:prstGeom>
            <a:noFill/>
            <a:ln w="9525">
              <a:noFill/>
              <a:miter lim="800000"/>
              <a:headEnd/>
              <a:tailEnd/>
            </a:ln>
          </p:spPr>
        </p:pic>
      </p:grpSp>
      <p:sp>
        <p:nvSpPr>
          <p:cNvPr id="9" name="Rectangle 8"/>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500"/>
                                        <p:tgtEl>
                                          <p:spTgt spid="17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fade">
                                      <p:cBhvr>
                                        <p:cTn id="17" dur="500"/>
                                        <p:tgtEl>
                                          <p:spTgt spid="174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fade">
                                      <p:cBhvr>
                                        <p:cTn id="22" dur="500"/>
                                        <p:tgtEl>
                                          <p:spTgt spid="174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fade">
                                      <p:cBhvr>
                                        <p:cTn id="27" dur="5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txBox="1">
            <a:spLocks/>
          </p:cNvSpPr>
          <p:nvPr/>
        </p:nvSpPr>
        <p:spPr bwMode="auto">
          <a:xfrm>
            <a:off x="533400" y="1377950"/>
            <a:ext cx="8229600" cy="785813"/>
          </a:xfrm>
          <a:prstGeom prst="rect">
            <a:avLst/>
          </a:prstGeom>
          <a:noFill/>
          <a:ln w="9525">
            <a:noFill/>
            <a:miter lim="800000"/>
            <a:headEnd/>
            <a:tailEnd/>
          </a:ln>
        </p:spPr>
        <p:txBody>
          <a:bodyPr anchor="ctr"/>
          <a:lstStyle/>
          <a:p>
            <a:r>
              <a:rPr lang="en-US" sz="2800" b="1">
                <a:latin typeface="Calibri" pitchFamily="34" charset="0"/>
              </a:rPr>
              <a:t>Malaysian HALAL standards</a:t>
            </a:r>
          </a:p>
        </p:txBody>
      </p:sp>
      <p:sp>
        <p:nvSpPr>
          <p:cNvPr id="3" name="Rectangle 4"/>
          <p:cNvSpPr>
            <a:spLocks noChangeArrowheads="1"/>
          </p:cNvSpPr>
          <p:nvPr/>
        </p:nvSpPr>
        <p:spPr bwMode="auto">
          <a:xfrm>
            <a:off x="533400" y="2520950"/>
            <a:ext cx="8229600" cy="3602038"/>
          </a:xfrm>
          <a:prstGeom prst="rect">
            <a:avLst/>
          </a:prstGeom>
          <a:noFill/>
          <a:ln w="9525">
            <a:noFill/>
            <a:miter lim="800000"/>
            <a:headEnd/>
            <a:tailEnd/>
          </a:ln>
        </p:spPr>
        <p:txBody>
          <a:bodyPr>
            <a:spAutoFit/>
          </a:bodyPr>
          <a:lstStyle/>
          <a:p>
            <a:pPr marL="457200" indent="-457200">
              <a:spcBef>
                <a:spcPts val="600"/>
              </a:spcBef>
              <a:spcAft>
                <a:spcPts val="600"/>
              </a:spcAft>
              <a:buFont typeface="Courier New" pitchFamily="49" charset="0"/>
              <a:buChar char="o"/>
            </a:pPr>
            <a:r>
              <a:rPr lang="en-US" sz="2400">
                <a:latin typeface="Calibri" pitchFamily="34" charset="0"/>
              </a:rPr>
              <a:t>MS 1500:2009 Halal Food</a:t>
            </a:r>
          </a:p>
          <a:p>
            <a:pPr marL="457200" indent="-457200">
              <a:spcBef>
                <a:spcPts val="600"/>
              </a:spcBef>
              <a:spcAft>
                <a:spcPts val="600"/>
              </a:spcAft>
              <a:buFont typeface="Courier New" pitchFamily="49" charset="0"/>
              <a:buChar char="o"/>
            </a:pPr>
            <a:r>
              <a:rPr lang="en-US" sz="2400">
                <a:latin typeface="Calibri" pitchFamily="34" charset="0"/>
              </a:rPr>
              <a:t>MS 2200:2008 Halal Cosmetic &amp; Personal Care </a:t>
            </a:r>
          </a:p>
          <a:p>
            <a:pPr marL="457200" indent="-457200">
              <a:spcBef>
                <a:spcPts val="600"/>
              </a:spcBef>
              <a:spcAft>
                <a:spcPts val="600"/>
              </a:spcAft>
              <a:buFont typeface="Courier New" pitchFamily="49" charset="0"/>
              <a:buChar char="o"/>
            </a:pPr>
            <a:r>
              <a:rPr lang="en-US" sz="2400">
                <a:latin typeface="Calibri" pitchFamily="34" charset="0"/>
              </a:rPr>
              <a:t>MS 1900:2005 Quality Management</a:t>
            </a:r>
          </a:p>
          <a:p>
            <a:pPr marL="457200" indent="-457200">
              <a:spcBef>
                <a:spcPts val="600"/>
              </a:spcBef>
              <a:spcAft>
                <a:spcPts val="600"/>
              </a:spcAft>
              <a:buFont typeface="Courier New" pitchFamily="49" charset="0"/>
              <a:buChar char="o"/>
            </a:pPr>
            <a:r>
              <a:rPr lang="en-US" sz="2400">
                <a:latin typeface="Calibri" pitchFamily="34" charset="0"/>
              </a:rPr>
              <a:t>MS 2300:2009 Value-Based Management System</a:t>
            </a:r>
          </a:p>
          <a:p>
            <a:pPr marL="457200" indent="-457200">
              <a:spcBef>
                <a:spcPts val="600"/>
              </a:spcBef>
              <a:spcAft>
                <a:spcPts val="600"/>
              </a:spcAft>
              <a:buFont typeface="Courier New" pitchFamily="49" charset="0"/>
              <a:buChar char="o"/>
            </a:pPr>
            <a:r>
              <a:rPr lang="en-US" sz="2400">
                <a:latin typeface="Calibri" pitchFamily="34" charset="0"/>
              </a:rPr>
              <a:t>MS 2400:2010 Logistic – Transportation </a:t>
            </a:r>
          </a:p>
          <a:p>
            <a:pPr marL="457200" indent="-457200">
              <a:spcBef>
                <a:spcPts val="600"/>
              </a:spcBef>
              <a:spcAft>
                <a:spcPts val="600"/>
              </a:spcAft>
              <a:buFont typeface="Courier New" pitchFamily="49" charset="0"/>
              <a:buChar char="o"/>
            </a:pPr>
            <a:r>
              <a:rPr lang="en-US" sz="2400">
                <a:latin typeface="Calibri" pitchFamily="34" charset="0"/>
              </a:rPr>
              <a:t>MS 2400:2010 Logistic – Warehousing</a:t>
            </a:r>
          </a:p>
          <a:p>
            <a:pPr marL="457200" indent="-457200">
              <a:spcBef>
                <a:spcPts val="600"/>
              </a:spcBef>
              <a:spcAft>
                <a:spcPts val="600"/>
              </a:spcAft>
              <a:buFont typeface="Courier New" pitchFamily="49" charset="0"/>
              <a:buChar char="o"/>
            </a:pPr>
            <a:r>
              <a:rPr lang="en-US" sz="2400">
                <a:latin typeface="Calibri" pitchFamily="34" charset="0"/>
              </a:rPr>
              <a:t>MS 2400:2010 Logistic - Retailing</a:t>
            </a:r>
          </a:p>
        </p:txBody>
      </p:sp>
      <p:pic>
        <p:nvPicPr>
          <p:cNvPr id="15364" name="Picture 6"/>
          <p:cNvPicPr>
            <a:picLocks noChangeAspect="1" noChangeArrowheads="1"/>
          </p:cNvPicPr>
          <p:nvPr/>
        </p:nvPicPr>
        <p:blipFill>
          <a:blip r:embed="rId2"/>
          <a:srcRect/>
          <a:stretch>
            <a:fillRect/>
          </a:stretch>
        </p:blipFill>
        <p:spPr bwMode="auto">
          <a:xfrm rot="-2196118">
            <a:off x="7212013" y="866775"/>
            <a:ext cx="1096962" cy="1295400"/>
          </a:xfrm>
          <a:prstGeom prst="rect">
            <a:avLst/>
          </a:prstGeom>
          <a:noFill/>
          <a:ln w="9525">
            <a:solidFill>
              <a:schemeClr val="tx1"/>
            </a:solidFill>
            <a:miter lim="800000"/>
            <a:headEnd/>
            <a:tailEnd/>
          </a:ln>
        </p:spPr>
      </p:pic>
      <p:cxnSp>
        <p:nvCxnSpPr>
          <p:cNvPr id="15365" name="AutoShape 2"/>
          <p:cNvCxnSpPr>
            <a:cxnSpLocks noChangeShapeType="1"/>
          </p:cNvCxnSpPr>
          <p:nvPr/>
        </p:nvCxnSpPr>
        <p:spPr bwMode="auto">
          <a:xfrm>
            <a:off x="661988" y="2057400"/>
            <a:ext cx="3986212" cy="0"/>
          </a:xfrm>
          <a:prstGeom prst="straightConnector1">
            <a:avLst/>
          </a:prstGeom>
          <a:noFill/>
          <a:ln w="76200">
            <a:solidFill>
              <a:schemeClr val="accent1"/>
            </a:solidFill>
            <a:round/>
            <a:headEnd/>
            <a:tailEnd/>
          </a:ln>
        </p:spPr>
      </p:cxnSp>
      <p:sp>
        <p:nvSpPr>
          <p:cNvPr id="15366" name="Title 1"/>
          <p:cNvSpPr txBox="1">
            <a:spLocks/>
          </p:cNvSpPr>
          <p:nvPr/>
        </p:nvSpPr>
        <p:spPr bwMode="auto">
          <a:xfrm>
            <a:off x="228600" y="152400"/>
            <a:ext cx="8229600" cy="393700"/>
          </a:xfrm>
          <a:prstGeom prst="rect">
            <a:avLst/>
          </a:prstGeom>
          <a:solidFill>
            <a:srgbClr val="00B050"/>
          </a:solidFill>
          <a:ln w="9525">
            <a:noFill/>
            <a:miter lim="800000"/>
            <a:headEnd/>
            <a:tailEnd/>
          </a:ln>
        </p:spPr>
        <p:txBody>
          <a:bodyPr anchor="ctr"/>
          <a:lstStyle/>
          <a:p>
            <a:r>
              <a:rPr lang="en-US" sz="2800">
                <a:solidFill>
                  <a:schemeClr val="bg1"/>
                </a:solidFill>
                <a:latin typeface="Calibri" pitchFamily="34" charset="0"/>
              </a:rPr>
              <a:t>Example of international Halal standards</a:t>
            </a:r>
          </a:p>
        </p:txBody>
      </p:sp>
      <p:sp>
        <p:nvSpPr>
          <p:cNvPr id="7" name="Rectangle 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نتيجة بحث الصور عن ‪Thailand Halal Regulations logo‬‏"/>
          <p:cNvPicPr>
            <a:picLocks noChangeAspect="1" noChangeArrowheads="1"/>
          </p:cNvPicPr>
          <p:nvPr/>
        </p:nvPicPr>
        <p:blipFill>
          <a:blip r:embed="rId2"/>
          <a:srcRect/>
          <a:stretch>
            <a:fillRect/>
          </a:stretch>
        </p:blipFill>
        <p:spPr bwMode="auto">
          <a:xfrm rot="-1274015">
            <a:off x="6489700" y="1054100"/>
            <a:ext cx="1909763" cy="1143000"/>
          </a:xfrm>
          <a:prstGeom prst="rect">
            <a:avLst/>
          </a:prstGeom>
          <a:noFill/>
          <a:ln w="9525">
            <a:noFill/>
            <a:miter lim="800000"/>
            <a:headEnd/>
            <a:tailEnd/>
          </a:ln>
        </p:spPr>
      </p:pic>
      <p:sp>
        <p:nvSpPr>
          <p:cNvPr id="16387" name="Title 1"/>
          <p:cNvSpPr txBox="1">
            <a:spLocks/>
          </p:cNvSpPr>
          <p:nvPr/>
        </p:nvSpPr>
        <p:spPr bwMode="auto">
          <a:xfrm>
            <a:off x="533400" y="1377950"/>
            <a:ext cx="8229600" cy="785813"/>
          </a:xfrm>
          <a:prstGeom prst="rect">
            <a:avLst/>
          </a:prstGeom>
          <a:noFill/>
          <a:ln w="9525">
            <a:noFill/>
            <a:miter lim="800000"/>
            <a:headEnd/>
            <a:tailEnd/>
          </a:ln>
        </p:spPr>
        <p:txBody>
          <a:bodyPr anchor="ctr"/>
          <a:lstStyle/>
          <a:p>
            <a:r>
              <a:rPr lang="en-US" sz="2800" b="1">
                <a:latin typeface="Calibri" pitchFamily="34" charset="0"/>
              </a:rPr>
              <a:t>Thailand HALAL standards</a:t>
            </a:r>
          </a:p>
        </p:txBody>
      </p:sp>
      <p:sp>
        <p:nvSpPr>
          <p:cNvPr id="7" name="Rectangle 4"/>
          <p:cNvSpPr>
            <a:spLocks noChangeArrowheads="1"/>
          </p:cNvSpPr>
          <p:nvPr/>
        </p:nvSpPr>
        <p:spPr bwMode="auto">
          <a:xfrm>
            <a:off x="533400" y="2520950"/>
            <a:ext cx="8229600" cy="4032250"/>
          </a:xfrm>
          <a:prstGeom prst="rect">
            <a:avLst/>
          </a:prstGeom>
          <a:noFill/>
          <a:ln w="9525">
            <a:noFill/>
            <a:miter lim="800000"/>
            <a:headEnd/>
            <a:tailEnd/>
          </a:ln>
        </p:spPr>
        <p:txBody>
          <a:bodyPr>
            <a:spAutoFit/>
          </a:bodyPr>
          <a:lstStyle/>
          <a:p>
            <a:pPr marL="457200" indent="-457200" algn="just">
              <a:spcBef>
                <a:spcPts val="600"/>
              </a:spcBef>
              <a:spcAft>
                <a:spcPts val="600"/>
              </a:spcAft>
              <a:buFont typeface="Courier New" pitchFamily="49" charset="0"/>
              <a:buChar char="o"/>
            </a:pPr>
            <a:r>
              <a:rPr lang="en-US" sz="2400">
                <a:latin typeface="Calibri" pitchFamily="34" charset="0"/>
              </a:rPr>
              <a:t>THS 1435-1-2557 Requirements for inspection of manufacturing process of Halal products B.E. 2554</a:t>
            </a:r>
          </a:p>
          <a:p>
            <a:pPr marL="457200" indent="-457200" algn="just">
              <a:spcBef>
                <a:spcPts val="600"/>
              </a:spcBef>
              <a:spcAft>
                <a:spcPts val="600"/>
              </a:spcAft>
              <a:buFont typeface="Courier New" pitchFamily="49" charset="0"/>
              <a:buChar char="o"/>
            </a:pPr>
            <a:r>
              <a:rPr lang="en-US" sz="2400">
                <a:latin typeface="Calibri" pitchFamily="34" charset="0"/>
              </a:rPr>
              <a:t> THS 1435-2-2557 Requirements for Halal certification on abattoir and animal dissection B.E. 2554</a:t>
            </a:r>
          </a:p>
          <a:p>
            <a:pPr marL="457200" indent="-457200" algn="just">
              <a:spcBef>
                <a:spcPts val="600"/>
              </a:spcBef>
              <a:spcAft>
                <a:spcPts val="600"/>
              </a:spcAft>
              <a:buFont typeface="Courier New" pitchFamily="49" charset="0"/>
              <a:buChar char="o"/>
            </a:pPr>
            <a:r>
              <a:rPr lang="en-US" sz="2400">
                <a:latin typeface="Calibri" pitchFamily="34" charset="0"/>
              </a:rPr>
              <a:t> THS 1435-3-2557 Halal manual</a:t>
            </a:r>
          </a:p>
          <a:p>
            <a:pPr marL="457200" indent="-457200" algn="just">
              <a:spcBef>
                <a:spcPts val="600"/>
              </a:spcBef>
              <a:spcAft>
                <a:spcPts val="600"/>
              </a:spcAft>
              <a:buFont typeface="Courier New" pitchFamily="49" charset="0"/>
              <a:buChar char="o"/>
            </a:pPr>
            <a:r>
              <a:rPr lang="en-US" sz="2400">
                <a:latin typeface="Calibri" pitchFamily="34" charset="0"/>
              </a:rPr>
              <a:t> TH 1435-4-2557 Guideline for Halal certificate application on products and packaging</a:t>
            </a:r>
          </a:p>
          <a:p>
            <a:pPr marL="457200" indent="-457200" algn="just">
              <a:spcBef>
                <a:spcPts val="600"/>
              </a:spcBef>
              <a:spcAft>
                <a:spcPts val="600"/>
              </a:spcAft>
              <a:buFont typeface="Courier New" pitchFamily="49" charset="0"/>
              <a:buChar char="o"/>
            </a:pPr>
            <a:r>
              <a:rPr lang="en-US" sz="2400">
                <a:latin typeface="Calibri" pitchFamily="34" charset="0"/>
              </a:rPr>
              <a:t> THS 1435-5-2557 Regarding the operation of Halal certification of factory, products, and fee of B.E. 2552</a:t>
            </a:r>
          </a:p>
        </p:txBody>
      </p:sp>
      <p:cxnSp>
        <p:nvCxnSpPr>
          <p:cNvPr id="16389" name="AutoShape 2"/>
          <p:cNvCxnSpPr>
            <a:cxnSpLocks noChangeShapeType="1"/>
          </p:cNvCxnSpPr>
          <p:nvPr/>
        </p:nvCxnSpPr>
        <p:spPr bwMode="auto">
          <a:xfrm>
            <a:off x="661988" y="2057400"/>
            <a:ext cx="3986212" cy="0"/>
          </a:xfrm>
          <a:prstGeom prst="straightConnector1">
            <a:avLst/>
          </a:prstGeom>
          <a:noFill/>
          <a:ln w="76200">
            <a:solidFill>
              <a:schemeClr val="accent1"/>
            </a:solidFill>
            <a:round/>
            <a:headEnd/>
            <a:tailEnd/>
          </a:ln>
        </p:spPr>
      </p:cxnSp>
      <p:sp>
        <p:nvSpPr>
          <p:cNvPr id="16390" name="Title 1"/>
          <p:cNvSpPr txBox="1">
            <a:spLocks/>
          </p:cNvSpPr>
          <p:nvPr/>
        </p:nvSpPr>
        <p:spPr bwMode="auto">
          <a:xfrm>
            <a:off x="228600" y="152400"/>
            <a:ext cx="8229600" cy="393700"/>
          </a:xfrm>
          <a:prstGeom prst="rect">
            <a:avLst/>
          </a:prstGeom>
          <a:solidFill>
            <a:srgbClr val="00B050"/>
          </a:solidFill>
          <a:ln w="9525">
            <a:noFill/>
            <a:miter lim="800000"/>
            <a:headEnd/>
            <a:tailEnd/>
          </a:ln>
        </p:spPr>
        <p:txBody>
          <a:bodyPr anchor="ctr"/>
          <a:lstStyle/>
          <a:p>
            <a:r>
              <a:rPr lang="en-US" sz="2800">
                <a:solidFill>
                  <a:schemeClr val="bg1"/>
                </a:solidFill>
                <a:latin typeface="Calibri" pitchFamily="34" charset="0"/>
              </a:rPr>
              <a:t>Example of international Halal standards</a:t>
            </a:r>
          </a:p>
        </p:txBody>
      </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txBox="1">
            <a:spLocks/>
          </p:cNvSpPr>
          <p:nvPr/>
        </p:nvSpPr>
        <p:spPr bwMode="auto">
          <a:xfrm>
            <a:off x="533400" y="1377950"/>
            <a:ext cx="8229600" cy="785813"/>
          </a:xfrm>
          <a:prstGeom prst="rect">
            <a:avLst/>
          </a:prstGeom>
          <a:noFill/>
          <a:ln w="9525">
            <a:noFill/>
            <a:miter lim="800000"/>
            <a:headEnd/>
            <a:tailEnd/>
          </a:ln>
        </p:spPr>
        <p:txBody>
          <a:bodyPr anchor="ctr"/>
          <a:lstStyle/>
          <a:p>
            <a:r>
              <a:rPr lang="en-US" sz="2800" b="1">
                <a:latin typeface="Calibri" pitchFamily="34" charset="0"/>
              </a:rPr>
              <a:t>Brunei HALAL standard</a:t>
            </a:r>
          </a:p>
        </p:txBody>
      </p:sp>
      <p:cxnSp>
        <p:nvCxnSpPr>
          <p:cNvPr id="17411" name="AutoShape 2"/>
          <p:cNvCxnSpPr>
            <a:cxnSpLocks noChangeShapeType="1"/>
          </p:cNvCxnSpPr>
          <p:nvPr/>
        </p:nvCxnSpPr>
        <p:spPr bwMode="auto">
          <a:xfrm>
            <a:off x="661988" y="2057400"/>
            <a:ext cx="3986212" cy="0"/>
          </a:xfrm>
          <a:prstGeom prst="straightConnector1">
            <a:avLst/>
          </a:prstGeom>
          <a:noFill/>
          <a:ln w="76200">
            <a:solidFill>
              <a:schemeClr val="accent1"/>
            </a:solidFill>
            <a:round/>
            <a:headEnd/>
            <a:tailEnd/>
          </a:ln>
        </p:spPr>
      </p:cxnSp>
      <p:pic>
        <p:nvPicPr>
          <p:cNvPr id="17412" name="Picture 2"/>
          <p:cNvPicPr>
            <a:picLocks noChangeAspect="1" noChangeArrowheads="1"/>
          </p:cNvPicPr>
          <p:nvPr/>
        </p:nvPicPr>
        <p:blipFill>
          <a:blip r:embed="rId2"/>
          <a:srcRect/>
          <a:stretch>
            <a:fillRect/>
          </a:stretch>
        </p:blipFill>
        <p:spPr bwMode="auto">
          <a:xfrm rot="-1620473">
            <a:off x="6897688" y="1487488"/>
            <a:ext cx="1349375" cy="1257300"/>
          </a:xfrm>
          <a:prstGeom prst="rect">
            <a:avLst/>
          </a:prstGeom>
          <a:noFill/>
          <a:ln w="9525">
            <a:noFill/>
            <a:miter lim="800000"/>
            <a:headEnd/>
            <a:tailEnd/>
          </a:ln>
        </p:spPr>
      </p:pic>
      <p:sp>
        <p:nvSpPr>
          <p:cNvPr id="17413" name="Rectangle 4"/>
          <p:cNvSpPr>
            <a:spLocks noChangeArrowheads="1"/>
          </p:cNvSpPr>
          <p:nvPr/>
        </p:nvSpPr>
        <p:spPr bwMode="auto">
          <a:xfrm>
            <a:off x="381000" y="2209800"/>
            <a:ext cx="6324600" cy="461963"/>
          </a:xfrm>
          <a:prstGeom prst="rect">
            <a:avLst/>
          </a:prstGeom>
          <a:noFill/>
          <a:ln w="9525">
            <a:noFill/>
            <a:miter lim="800000"/>
            <a:headEnd/>
            <a:tailEnd/>
          </a:ln>
        </p:spPr>
        <p:txBody>
          <a:bodyPr>
            <a:spAutoFit/>
          </a:bodyPr>
          <a:lstStyle/>
          <a:p>
            <a:pPr marL="457200" indent="-457200" algn="just">
              <a:buFont typeface="Courier New" pitchFamily="49" charset="0"/>
              <a:buChar char="o"/>
            </a:pPr>
            <a:r>
              <a:rPr lang="en-US" sz="2400">
                <a:latin typeface="Calibri" pitchFamily="34" charset="0"/>
              </a:rPr>
              <a:t>Brunei Darussalam Standard  For Halal Food </a:t>
            </a:r>
          </a:p>
        </p:txBody>
      </p:sp>
      <p:sp>
        <p:nvSpPr>
          <p:cNvPr id="17414" name="Title 1"/>
          <p:cNvSpPr txBox="1">
            <a:spLocks/>
          </p:cNvSpPr>
          <p:nvPr/>
        </p:nvSpPr>
        <p:spPr bwMode="auto">
          <a:xfrm>
            <a:off x="533400" y="3048000"/>
            <a:ext cx="8229600" cy="785813"/>
          </a:xfrm>
          <a:prstGeom prst="rect">
            <a:avLst/>
          </a:prstGeom>
          <a:noFill/>
          <a:ln w="9525">
            <a:noFill/>
            <a:miter lim="800000"/>
            <a:headEnd/>
            <a:tailEnd/>
          </a:ln>
        </p:spPr>
        <p:txBody>
          <a:bodyPr anchor="ctr"/>
          <a:lstStyle/>
          <a:p>
            <a:r>
              <a:rPr lang="en-US" sz="2800" b="1">
                <a:latin typeface="Calibri" pitchFamily="34" charset="0"/>
              </a:rPr>
              <a:t>Philippine HALAL standard</a:t>
            </a:r>
          </a:p>
        </p:txBody>
      </p:sp>
      <p:sp>
        <p:nvSpPr>
          <p:cNvPr id="17415" name="Rectangle 4"/>
          <p:cNvSpPr>
            <a:spLocks noChangeArrowheads="1"/>
          </p:cNvSpPr>
          <p:nvPr/>
        </p:nvSpPr>
        <p:spPr bwMode="auto">
          <a:xfrm>
            <a:off x="381000" y="3814763"/>
            <a:ext cx="6324600" cy="830262"/>
          </a:xfrm>
          <a:prstGeom prst="rect">
            <a:avLst/>
          </a:prstGeom>
          <a:noFill/>
          <a:ln w="9525">
            <a:noFill/>
            <a:miter lim="800000"/>
            <a:headEnd/>
            <a:tailEnd/>
          </a:ln>
        </p:spPr>
        <p:txBody>
          <a:bodyPr>
            <a:spAutoFit/>
          </a:bodyPr>
          <a:lstStyle/>
          <a:p>
            <a:r>
              <a:rPr lang="en-US" sz="2400">
                <a:latin typeface="Calibri" pitchFamily="34" charset="0"/>
              </a:rPr>
              <a:t>Halal Food – Production, Preparation, Handling and Storage – General Guidelines PNS 2067: 2007</a:t>
            </a:r>
          </a:p>
        </p:txBody>
      </p:sp>
      <p:cxnSp>
        <p:nvCxnSpPr>
          <p:cNvPr id="17416" name="AutoShape 2"/>
          <p:cNvCxnSpPr>
            <a:cxnSpLocks noChangeShapeType="1"/>
          </p:cNvCxnSpPr>
          <p:nvPr/>
        </p:nvCxnSpPr>
        <p:spPr bwMode="auto">
          <a:xfrm>
            <a:off x="685800" y="3733800"/>
            <a:ext cx="3986213" cy="0"/>
          </a:xfrm>
          <a:prstGeom prst="straightConnector1">
            <a:avLst/>
          </a:prstGeom>
          <a:noFill/>
          <a:ln w="76200">
            <a:solidFill>
              <a:schemeClr val="accent1"/>
            </a:solidFill>
            <a:round/>
            <a:headEnd/>
            <a:tailEnd/>
          </a:ln>
        </p:spPr>
      </p:cxnSp>
      <p:pic>
        <p:nvPicPr>
          <p:cNvPr id="17417" name="Picture 6" descr="new halal logo"/>
          <p:cNvPicPr>
            <a:picLocks noChangeAspect="1" noChangeArrowheads="1"/>
          </p:cNvPicPr>
          <p:nvPr/>
        </p:nvPicPr>
        <p:blipFill>
          <a:blip r:embed="rId3"/>
          <a:srcRect/>
          <a:stretch>
            <a:fillRect/>
          </a:stretch>
        </p:blipFill>
        <p:spPr bwMode="auto">
          <a:xfrm>
            <a:off x="6896100" y="3429000"/>
            <a:ext cx="1714500" cy="1714500"/>
          </a:xfrm>
          <a:prstGeom prst="rect">
            <a:avLst/>
          </a:prstGeom>
          <a:noFill/>
          <a:ln w="9525">
            <a:noFill/>
            <a:miter lim="800000"/>
            <a:headEnd/>
            <a:tailEnd/>
          </a:ln>
        </p:spPr>
      </p:pic>
      <p:sp>
        <p:nvSpPr>
          <p:cNvPr id="17418" name="Title 1"/>
          <p:cNvSpPr txBox="1">
            <a:spLocks/>
          </p:cNvSpPr>
          <p:nvPr/>
        </p:nvSpPr>
        <p:spPr bwMode="auto">
          <a:xfrm>
            <a:off x="228600" y="152400"/>
            <a:ext cx="8229600" cy="393700"/>
          </a:xfrm>
          <a:prstGeom prst="rect">
            <a:avLst/>
          </a:prstGeom>
          <a:solidFill>
            <a:srgbClr val="00B050"/>
          </a:solidFill>
          <a:ln w="9525">
            <a:noFill/>
            <a:miter lim="800000"/>
            <a:headEnd/>
            <a:tailEnd/>
          </a:ln>
        </p:spPr>
        <p:txBody>
          <a:bodyPr anchor="ctr"/>
          <a:lstStyle/>
          <a:p>
            <a:r>
              <a:rPr lang="en-US" sz="2800">
                <a:solidFill>
                  <a:schemeClr val="bg1"/>
                </a:solidFill>
                <a:latin typeface="Calibri" pitchFamily="34" charset="0"/>
              </a:rPr>
              <a:t>Example of international Halal standards</a:t>
            </a:r>
          </a:p>
        </p:txBody>
      </p:sp>
      <p:sp>
        <p:nvSpPr>
          <p:cNvPr id="11" name="Rectangle 10"/>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76200" y="765175"/>
            <a:ext cx="8915400" cy="1695450"/>
          </a:xfrm>
          <a:prstGeom prst="rect">
            <a:avLst/>
          </a:prstGeom>
          <a:solidFill>
            <a:schemeClr val="bg2"/>
          </a:solidFill>
          <a:ln w="9525">
            <a:noFill/>
            <a:miter lim="800000"/>
            <a:headEnd/>
            <a:tailEnd/>
          </a:ln>
        </p:spPr>
        <p:txBody>
          <a:bodyPr>
            <a:spAutoFit/>
          </a:bodyPr>
          <a:lstStyle/>
          <a:p>
            <a:pPr algn="just">
              <a:lnSpc>
                <a:spcPct val="200000"/>
              </a:lnSpc>
              <a:spcBef>
                <a:spcPts val="600"/>
              </a:spcBef>
            </a:pPr>
            <a:r>
              <a:rPr lang="en-US" sz="2800">
                <a:latin typeface="Calibri" pitchFamily="34" charset="0"/>
              </a:rPr>
              <a:t>All Halal standards are similar in their general requirements in promoting Halal and avoiding Haram. </a:t>
            </a:r>
          </a:p>
        </p:txBody>
      </p:sp>
      <p:sp>
        <p:nvSpPr>
          <p:cNvPr id="18435" name="Title 1"/>
          <p:cNvSpPr txBox="1">
            <a:spLocks/>
          </p:cNvSpPr>
          <p:nvPr/>
        </p:nvSpPr>
        <p:spPr bwMode="auto">
          <a:xfrm>
            <a:off x="76200" y="141288"/>
            <a:ext cx="8915400" cy="392112"/>
          </a:xfrm>
          <a:prstGeom prst="rect">
            <a:avLst/>
          </a:prstGeom>
          <a:solidFill>
            <a:srgbClr val="00B050"/>
          </a:solidFill>
          <a:ln w="9525">
            <a:noFill/>
            <a:miter lim="800000"/>
            <a:headEnd/>
            <a:tailEnd/>
          </a:ln>
        </p:spPr>
        <p:txBody>
          <a:bodyPr anchor="ctr"/>
          <a:lstStyle/>
          <a:p>
            <a:r>
              <a:rPr lang="en-US" sz="2600">
                <a:solidFill>
                  <a:schemeClr val="bg1"/>
                </a:solidFill>
                <a:latin typeface="Calibri" pitchFamily="34" charset="0"/>
              </a:rPr>
              <a:t>Negative aspects of the current international </a:t>
            </a:r>
            <a:r>
              <a:rPr lang="en-US" sz="2400">
                <a:solidFill>
                  <a:schemeClr val="bg1"/>
                </a:solidFill>
                <a:latin typeface="Calibri" pitchFamily="34" charset="0"/>
              </a:rPr>
              <a:t>Halal </a:t>
            </a:r>
            <a:r>
              <a:rPr lang="en-US" sz="2600">
                <a:solidFill>
                  <a:schemeClr val="bg1"/>
                </a:solidFill>
                <a:latin typeface="Calibri" pitchFamily="34" charset="0"/>
              </a:rPr>
              <a:t>standards</a:t>
            </a:r>
          </a:p>
        </p:txBody>
      </p:sp>
      <p:sp>
        <p:nvSpPr>
          <p:cNvPr id="4" name="Rectangle 3"/>
          <p:cNvSpPr>
            <a:spLocks noChangeArrowheads="1"/>
          </p:cNvSpPr>
          <p:nvPr/>
        </p:nvSpPr>
        <p:spPr bwMode="auto">
          <a:xfrm>
            <a:off x="76200" y="2438400"/>
            <a:ext cx="8915400" cy="3683000"/>
          </a:xfrm>
          <a:prstGeom prst="rect">
            <a:avLst/>
          </a:prstGeom>
          <a:noFill/>
          <a:ln w="9525">
            <a:noFill/>
            <a:miter lim="800000"/>
            <a:headEnd/>
            <a:tailEnd/>
          </a:ln>
        </p:spPr>
        <p:txBody>
          <a:bodyPr>
            <a:spAutoFit/>
          </a:bodyPr>
          <a:lstStyle/>
          <a:p>
            <a:pPr algn="just">
              <a:lnSpc>
                <a:spcPct val="200000"/>
              </a:lnSpc>
              <a:spcBef>
                <a:spcPts val="600"/>
              </a:spcBef>
            </a:pPr>
            <a:r>
              <a:rPr lang="en-US" sz="2400">
                <a:latin typeface="Calibri" pitchFamily="34" charset="0"/>
              </a:rPr>
              <a:t>However, if read carefully they are too loose with Halal as prescribed by Quran and Sunnah especially with the requirements that touch certain economical issues which mainly serve the interest of the western industries more than Allah’s demands that ultimately serve the interest of Muslim consumer  such as:</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43000"/>
            <a:ext cx="9067800" cy="4678363"/>
          </a:xfrm>
          <a:prstGeom prst="rect">
            <a:avLst/>
          </a:prstGeom>
          <a:noFill/>
          <a:ln>
            <a:noFill/>
          </a:ln>
          <a:extLst/>
        </p:spPr>
        <p:txBody>
          <a:bodyPr>
            <a:spAutoFit/>
          </a:bodyPr>
          <a:lstStyle/>
          <a:p>
            <a:pPr marL="457200" indent="-457200" algn="just">
              <a:lnSpc>
                <a:spcPct val="150000"/>
              </a:lnSpc>
              <a:spcBef>
                <a:spcPts val="600"/>
              </a:spcBef>
              <a:buFont typeface="Courier New" pitchFamily="49" charset="0"/>
              <a:buChar char="o"/>
            </a:pPr>
            <a:r>
              <a:rPr lang="en-US" sz="2400">
                <a:latin typeface="Calibri" pitchFamily="34" charset="0"/>
              </a:rPr>
              <a:t>Allowing the presence or the use of Najis (religiously prohibited ingredients) due to controversial religious </a:t>
            </a:r>
            <a:r>
              <a:rPr lang="en-GB" sz="2400">
                <a:latin typeface="Calibri" pitchFamily="34" charset="0"/>
              </a:rPr>
              <a:t>edicts </a:t>
            </a:r>
            <a:r>
              <a:rPr lang="en-US" sz="2400">
                <a:latin typeface="Calibri" pitchFamily="34" charset="0"/>
                <a:cs typeface="Times New Roman" pitchFamily="18" charset="0"/>
              </a:rPr>
              <a:t>(Fatwas </a:t>
            </a:r>
            <a:r>
              <a:rPr lang="ar-KW" sz="2400" b="1">
                <a:latin typeface="Calibri" pitchFamily="34" charset="0"/>
              </a:rPr>
              <a:t>فتاوى</a:t>
            </a:r>
            <a:r>
              <a:rPr lang="en-US" sz="2400">
                <a:latin typeface="Calibri" pitchFamily="34" charset="0"/>
                <a:cs typeface="Times New Roman" pitchFamily="18" charset="0"/>
              </a:rPr>
              <a:t>) </a:t>
            </a:r>
            <a:r>
              <a:rPr lang="en-US" sz="2400">
                <a:latin typeface="Calibri" pitchFamily="34" charset="0"/>
              </a:rPr>
              <a:t>based on the concept of conformation </a:t>
            </a:r>
            <a:r>
              <a:rPr lang="en-US" sz="2400">
                <a:solidFill>
                  <a:srgbClr val="FF0000"/>
                </a:solidFill>
                <a:latin typeface="Calibri" pitchFamily="34" charset="0"/>
              </a:rPr>
              <a:t>(Istihala)</a:t>
            </a:r>
            <a:endParaRPr lang="en-US" sz="2400">
              <a:latin typeface="Calibri" pitchFamily="34" charset="0"/>
            </a:endParaRPr>
          </a:p>
          <a:p>
            <a:pPr marL="457200" indent="-457200" algn="just">
              <a:lnSpc>
                <a:spcPct val="150000"/>
              </a:lnSpc>
              <a:spcBef>
                <a:spcPts val="600"/>
              </a:spcBef>
              <a:buFont typeface="Courier New" pitchFamily="49" charset="0"/>
              <a:buChar char="o"/>
            </a:pPr>
            <a:r>
              <a:rPr lang="en-US" sz="2400">
                <a:latin typeface="Calibri" pitchFamily="34" charset="0"/>
              </a:rPr>
              <a:t>Allowing the use of Alcohol (synthetic) for manufacturing certain ingredients </a:t>
            </a:r>
            <a:r>
              <a:rPr lang="en-US" sz="2400">
                <a:solidFill>
                  <a:srgbClr val="FF0000"/>
                </a:solidFill>
                <a:latin typeface="Calibri" pitchFamily="34" charset="0"/>
              </a:rPr>
              <a:t>(How can one be sure it is synthetic as chemically they are all the same ; Ethanol, causes drunkenness, and both are toxics)</a:t>
            </a:r>
          </a:p>
          <a:p>
            <a:pPr marL="457200" indent="-457200" algn="just">
              <a:lnSpc>
                <a:spcPct val="150000"/>
              </a:lnSpc>
              <a:spcBef>
                <a:spcPts val="600"/>
              </a:spcBef>
              <a:buFont typeface="Courier New" pitchFamily="49" charset="0"/>
              <a:buChar char="o"/>
            </a:pPr>
            <a:r>
              <a:rPr lang="en-US" sz="2400">
                <a:latin typeface="Calibri" pitchFamily="34" charset="0"/>
              </a:rPr>
              <a:t>Allowing the trade of product that resemble Haram products , e.g., </a:t>
            </a:r>
            <a:r>
              <a:rPr lang="en-US" sz="2400">
                <a:solidFill>
                  <a:srgbClr val="FF0000"/>
                </a:solidFill>
                <a:latin typeface="Calibri" pitchFamily="34" charset="0"/>
              </a:rPr>
              <a:t>alcohol-free beer and lately alcohol-free whiskey drinks</a:t>
            </a:r>
            <a:endParaRPr lang="en-US" sz="2400">
              <a:latin typeface="Calibri" pitchFamily="34" charset="0"/>
            </a:endParaRPr>
          </a:p>
        </p:txBody>
      </p:sp>
      <p:sp>
        <p:nvSpPr>
          <p:cNvPr id="16387" name="Rectangle 15"/>
          <p:cNvSpPr>
            <a:spLocks noChangeArrowheads="1"/>
          </p:cNvSpPr>
          <p:nvPr/>
        </p:nvSpPr>
        <p:spPr bwMode="auto">
          <a:xfrm>
            <a:off x="76200" y="152400"/>
            <a:ext cx="8915400" cy="866775"/>
          </a:xfrm>
          <a:prstGeom prst="rect">
            <a:avLst/>
          </a:prstGeom>
          <a:noFill/>
          <a:ln>
            <a:noFill/>
          </a:ln>
          <a:extLst/>
        </p:spPr>
        <p:txBody>
          <a:bodyPr>
            <a:spAutoFit/>
          </a:bodyPr>
          <a:lstStyle/>
          <a:p>
            <a:pPr marL="457200" indent="-457200" algn="just">
              <a:lnSpc>
                <a:spcPct val="250000"/>
              </a:lnSpc>
              <a:spcBef>
                <a:spcPts val="600"/>
              </a:spcBef>
              <a:buFont typeface="Courier New" pitchFamily="49" charset="0"/>
              <a:buChar char="o"/>
              <a:defRPr/>
            </a:pPr>
            <a:r>
              <a:rPr lang="en-US" sz="2400">
                <a:latin typeface="+mn-lt"/>
                <a:cs typeface="Calibri" pitchFamily="34" charset="0"/>
              </a:rPr>
              <a:t>Stunning of animal before or after slaughter </a:t>
            </a:r>
            <a:r>
              <a:rPr lang="en-US" sz="2400">
                <a:solidFill>
                  <a:srgbClr val="FF0000"/>
                </a:solidFill>
                <a:latin typeface="+mn-lt"/>
                <a:cs typeface="Calibri" pitchFamily="34" charset="0"/>
              </a:rPr>
              <a:t>(allowed if necessary)</a:t>
            </a:r>
          </a:p>
        </p:txBody>
      </p:sp>
      <p:sp>
        <p:nvSpPr>
          <p:cNvPr id="16388" name="Title 1"/>
          <p:cNvSpPr txBox="1">
            <a:spLocks/>
          </p:cNvSpPr>
          <p:nvPr/>
        </p:nvSpPr>
        <p:spPr bwMode="auto">
          <a:xfrm>
            <a:off x="152400" y="6172200"/>
            <a:ext cx="8763000" cy="304800"/>
          </a:xfrm>
          <a:prstGeom prst="rect">
            <a:avLst/>
          </a:prstGeom>
          <a:solidFill>
            <a:srgbClr val="00B050"/>
          </a:solidFill>
          <a:ln>
            <a:noFill/>
          </a:ln>
          <a:extLst/>
        </p:spPr>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r>
              <a:rPr lang="en-US" sz="2400" dirty="0" smtClean="0">
                <a:solidFill>
                  <a:schemeClr val="bg1"/>
                </a:solidFill>
                <a:latin typeface="+mn-lt"/>
                <a:cs typeface="Calibri" pitchFamily="34" charset="0"/>
              </a:rPr>
              <a:t>These are the drawbacks of approved  international Halal standards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88"/>
                                        </p:tgtEl>
                                        <p:attrNameLst>
                                          <p:attrName>style.visibility</p:attrName>
                                        </p:attrNameLst>
                                      </p:cBhvr>
                                      <p:to>
                                        <p:strVal val="visible"/>
                                      </p:to>
                                    </p:set>
                                    <p:animEffect transition="in" filter="fade">
                                      <p:cBhvr>
                                        <p:cTn id="22" dur="2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638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ChangeArrowheads="1"/>
          </p:cNvSpPr>
          <p:nvPr/>
        </p:nvSpPr>
        <p:spPr bwMode="auto">
          <a:xfrm>
            <a:off x="152400" y="152400"/>
            <a:ext cx="8686800" cy="1308100"/>
          </a:xfrm>
          <a:prstGeom prst="rect">
            <a:avLst/>
          </a:prstGeom>
          <a:solidFill>
            <a:srgbClr val="00B050"/>
          </a:solidFill>
          <a:ln>
            <a:noFill/>
          </a:ln>
          <a:extLst/>
        </p:spPr>
        <p:txBody>
          <a:bodyPr>
            <a:spAutoFit/>
          </a:bodyPr>
          <a:lstStyle/>
          <a:p>
            <a:pPr algn="just">
              <a:lnSpc>
                <a:spcPct val="150000"/>
              </a:lnSpc>
              <a:spcBef>
                <a:spcPts val="600"/>
              </a:spcBef>
              <a:defRPr/>
            </a:pPr>
            <a:r>
              <a:rPr lang="en-US" sz="2800">
                <a:solidFill>
                  <a:schemeClr val="bg1"/>
                </a:solidFill>
                <a:latin typeface="+mn-lt"/>
                <a:cs typeface="Times New Roman" pitchFamily="18" charset="0"/>
              </a:rPr>
              <a:t>Due to controversial religious </a:t>
            </a:r>
            <a:r>
              <a:rPr lang="en-GB" sz="2800">
                <a:solidFill>
                  <a:schemeClr val="bg1"/>
                </a:solidFill>
                <a:latin typeface="+mn-lt"/>
                <a:cs typeface="Calibri" pitchFamily="34" charset="0"/>
              </a:rPr>
              <a:t>edicts on Halal issues</a:t>
            </a:r>
            <a:r>
              <a:rPr lang="en-US" sz="2800">
                <a:solidFill>
                  <a:schemeClr val="bg1"/>
                </a:solidFill>
                <a:latin typeface="+mn-lt"/>
                <a:cs typeface="Times New Roman" pitchFamily="18" charset="0"/>
              </a:rPr>
              <a:t>, Islamic countries were forced to: </a:t>
            </a:r>
          </a:p>
        </p:txBody>
      </p:sp>
      <p:sp>
        <p:nvSpPr>
          <p:cNvPr id="3" name="Rectangle 2"/>
          <p:cNvSpPr>
            <a:spLocks noChangeArrowheads="1"/>
          </p:cNvSpPr>
          <p:nvPr/>
        </p:nvSpPr>
        <p:spPr bwMode="auto">
          <a:xfrm>
            <a:off x="533400" y="1905000"/>
            <a:ext cx="8229600" cy="4586288"/>
          </a:xfrm>
          <a:prstGeom prst="rect">
            <a:avLst/>
          </a:prstGeom>
          <a:noFill/>
          <a:ln>
            <a:noFill/>
          </a:ln>
          <a:extLst/>
        </p:spPr>
        <p:txBody>
          <a:bodyPr>
            <a:spAutoFit/>
          </a:bodyPr>
          <a:lstStyle/>
          <a:p>
            <a:pPr algn="just">
              <a:lnSpc>
                <a:spcPct val="150000"/>
              </a:lnSpc>
              <a:spcBef>
                <a:spcPts val="2400"/>
              </a:spcBef>
              <a:defRPr/>
            </a:pPr>
            <a:r>
              <a:rPr lang="en-US" sz="2800" b="1" baseline="30000">
                <a:solidFill>
                  <a:srgbClr val="FF0000"/>
                </a:solidFill>
                <a:latin typeface="+mn-lt"/>
                <a:cs typeface="Times New Roman" pitchFamily="18" charset="0"/>
              </a:rPr>
              <a:t>1</a:t>
            </a:r>
            <a:r>
              <a:rPr lang="en-US" sz="2800">
                <a:latin typeface="+mn-lt"/>
                <a:cs typeface="Times New Roman" pitchFamily="18" charset="0"/>
              </a:rPr>
              <a:t>take religious </a:t>
            </a:r>
            <a:r>
              <a:rPr lang="en-GB" sz="2800">
                <a:latin typeface="+mn-lt"/>
                <a:cs typeface="Calibri" pitchFamily="34" charset="0"/>
              </a:rPr>
              <a:t>edicts </a:t>
            </a:r>
            <a:r>
              <a:rPr lang="en-US" sz="2800">
                <a:latin typeface="+mn-lt"/>
                <a:cs typeface="Times New Roman" pitchFamily="18" charset="0"/>
              </a:rPr>
              <a:t>with least constraints </a:t>
            </a:r>
          </a:p>
          <a:p>
            <a:pPr algn="just">
              <a:lnSpc>
                <a:spcPct val="150000"/>
              </a:lnSpc>
              <a:spcBef>
                <a:spcPts val="2400"/>
              </a:spcBef>
              <a:defRPr/>
            </a:pPr>
            <a:r>
              <a:rPr lang="en-US" sz="2800" b="1" baseline="30000">
                <a:solidFill>
                  <a:srgbClr val="FF0000"/>
                </a:solidFill>
                <a:latin typeface="+mn-lt"/>
                <a:cs typeface="Times New Roman" pitchFamily="18" charset="0"/>
              </a:rPr>
              <a:t>2</a:t>
            </a:r>
            <a:r>
              <a:rPr lang="en-US" sz="2800">
                <a:latin typeface="+mn-lt"/>
                <a:cs typeface="Times New Roman" pitchFamily="18" charset="0"/>
              </a:rPr>
              <a:t>in some cases, totally not enforcing the Halal standard for the sake of making life easy to their Muslim and non-Muslim consumers, and</a:t>
            </a:r>
          </a:p>
          <a:p>
            <a:pPr algn="just">
              <a:lnSpc>
                <a:spcPct val="150000"/>
              </a:lnSpc>
              <a:spcBef>
                <a:spcPts val="2400"/>
              </a:spcBef>
              <a:defRPr/>
            </a:pPr>
            <a:r>
              <a:rPr lang="en-US" sz="2800" b="1" baseline="30000">
                <a:solidFill>
                  <a:srgbClr val="FF0000"/>
                </a:solidFill>
                <a:latin typeface="+mn-lt"/>
                <a:cs typeface="Times New Roman" pitchFamily="18" charset="0"/>
              </a:rPr>
              <a:t>3</a:t>
            </a:r>
            <a:r>
              <a:rPr lang="en-US" sz="2800">
                <a:latin typeface="+mn-lt"/>
                <a:cs typeface="Times New Roman" pitchFamily="18" charset="0"/>
              </a:rPr>
              <a:t>these countries want to show the western world that trade with their countries is with least barriers</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6216650" y="6386513"/>
            <a:ext cx="2317750" cy="369887"/>
          </a:xfrm>
          <a:prstGeom prst="rect">
            <a:avLst/>
          </a:prstGeom>
          <a:noFill/>
          <a:ln w="9525">
            <a:noFill/>
            <a:miter lim="800000"/>
            <a:headEnd/>
            <a:tailEnd/>
          </a:ln>
        </p:spPr>
        <p:txBody>
          <a:bodyPr wrap="none">
            <a:spAutoFit/>
          </a:bodyPr>
          <a:lstStyle/>
          <a:p>
            <a:pPr algn="just"/>
            <a:r>
              <a:rPr lang="en-US">
                <a:latin typeface="Simplified Arabic" pitchFamily="18" charset="-78"/>
                <a:cs typeface="Simplified Arabic" pitchFamily="18" charset="-78"/>
              </a:rPr>
              <a:t>*Dagangnet is the ICT</a:t>
            </a:r>
          </a:p>
        </p:txBody>
      </p:sp>
      <p:sp>
        <p:nvSpPr>
          <p:cNvPr id="6" name="Text Box 4"/>
          <p:cNvSpPr txBox="1">
            <a:spLocks noChangeArrowheads="1"/>
          </p:cNvSpPr>
          <p:nvPr/>
        </p:nvSpPr>
        <p:spPr bwMode="auto">
          <a:xfrm>
            <a:off x="381000" y="990600"/>
            <a:ext cx="8153400" cy="2557463"/>
          </a:xfrm>
          <a:prstGeom prst="rect">
            <a:avLst/>
          </a:prstGeom>
          <a:solidFill>
            <a:schemeClr val="bg1">
              <a:lumMod val="95000"/>
            </a:schemeClr>
          </a:solidFill>
          <a:ln>
            <a:noFill/>
          </a:ln>
        </p:spPr>
        <p:txBody>
          <a:bodyPr>
            <a:spAutoFit/>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just">
              <a:lnSpc>
                <a:spcPct val="200000"/>
              </a:lnSpc>
              <a:spcBef>
                <a:spcPct val="20000"/>
              </a:spcBef>
              <a:buClr>
                <a:schemeClr val="tx1"/>
              </a:buClr>
              <a:buFont typeface="Courier New" pitchFamily="49" charset="0"/>
              <a:buChar char="o"/>
              <a:defRPr/>
            </a:pPr>
            <a:r>
              <a:rPr lang="en-US" sz="2800" dirty="0" smtClean="0">
                <a:latin typeface="Calibri" pitchFamily="34" charset="0"/>
                <a:cs typeface="Calibri" pitchFamily="34" charset="0"/>
              </a:rPr>
              <a:t>Techno-economical-studies often showed positive relationship between application of international standards and trade (imports/exports).</a:t>
            </a:r>
          </a:p>
        </p:txBody>
      </p:sp>
      <p:pic>
        <p:nvPicPr>
          <p:cNvPr id="21508" name="Picture 5"/>
          <p:cNvPicPr>
            <a:picLocks noChangeAspect="1" noChangeArrowheads="1"/>
          </p:cNvPicPr>
          <p:nvPr/>
        </p:nvPicPr>
        <p:blipFill>
          <a:blip r:embed="rId2"/>
          <a:srcRect/>
          <a:stretch>
            <a:fillRect/>
          </a:stretch>
        </p:blipFill>
        <p:spPr bwMode="auto">
          <a:xfrm>
            <a:off x="5257800" y="4271963"/>
            <a:ext cx="2590800" cy="2052637"/>
          </a:xfrm>
          <a:prstGeom prst="rect">
            <a:avLst/>
          </a:prstGeom>
          <a:noFill/>
          <a:ln w="9525">
            <a:noFill/>
            <a:miter lim="800000"/>
            <a:headEnd/>
            <a:tailEnd/>
          </a:ln>
        </p:spPr>
      </p:pic>
      <p:sp>
        <p:nvSpPr>
          <p:cNvPr id="21509" name="Rectangle 2"/>
          <p:cNvSpPr>
            <a:spLocks noChangeArrowheads="1"/>
          </p:cNvSpPr>
          <p:nvPr/>
        </p:nvSpPr>
        <p:spPr bwMode="auto">
          <a:xfrm>
            <a:off x="7526338" y="4430713"/>
            <a:ext cx="703262" cy="369887"/>
          </a:xfrm>
          <a:prstGeom prst="rect">
            <a:avLst/>
          </a:prstGeom>
          <a:noFill/>
          <a:ln w="9525">
            <a:noFill/>
            <a:miter lim="800000"/>
            <a:headEnd/>
            <a:tailEnd/>
          </a:ln>
        </p:spPr>
        <p:txBody>
          <a:bodyPr wrap="none">
            <a:spAutoFit/>
          </a:bodyPr>
          <a:lstStyle/>
          <a:p>
            <a:r>
              <a:rPr lang="en-US" b="1">
                <a:solidFill>
                  <a:srgbClr val="00B050"/>
                </a:solidFill>
                <a:latin typeface="Simplified Arabic" pitchFamily="18" charset="-78"/>
                <a:cs typeface="Simplified Arabic" pitchFamily="18" charset="-78"/>
              </a:rPr>
              <a:t>2020</a:t>
            </a:r>
            <a:endParaRPr lang="en-US" b="1">
              <a:solidFill>
                <a:srgbClr val="00B050"/>
              </a:solidFill>
            </a:endParaRPr>
          </a:p>
        </p:txBody>
      </p:sp>
      <p:sp>
        <p:nvSpPr>
          <p:cNvPr id="21510" name="Rectangle 7"/>
          <p:cNvSpPr>
            <a:spLocks noChangeArrowheads="1"/>
          </p:cNvSpPr>
          <p:nvPr/>
        </p:nvSpPr>
        <p:spPr bwMode="auto">
          <a:xfrm>
            <a:off x="5164138" y="5726113"/>
            <a:ext cx="703262" cy="369887"/>
          </a:xfrm>
          <a:prstGeom prst="rect">
            <a:avLst/>
          </a:prstGeom>
          <a:noFill/>
          <a:ln w="9525">
            <a:noFill/>
            <a:miter lim="800000"/>
            <a:headEnd/>
            <a:tailEnd/>
          </a:ln>
        </p:spPr>
        <p:txBody>
          <a:bodyPr wrap="none">
            <a:spAutoFit/>
          </a:bodyPr>
          <a:lstStyle/>
          <a:p>
            <a:pPr algn="r" rtl="1"/>
            <a:r>
              <a:rPr lang="en-US" b="1">
                <a:solidFill>
                  <a:srgbClr val="00B050"/>
                </a:solidFill>
                <a:latin typeface="Simplified Arabic" pitchFamily="18" charset="-78"/>
                <a:cs typeface="Simplified Arabic" pitchFamily="18" charset="-78"/>
              </a:rPr>
              <a:t>2016</a:t>
            </a:r>
            <a:endParaRPr lang="en-US" b="1">
              <a:solidFill>
                <a:srgbClr val="00B050"/>
              </a:solidFill>
            </a:endParaRPr>
          </a:p>
        </p:txBody>
      </p:sp>
      <p:pic>
        <p:nvPicPr>
          <p:cNvPr id="21511" name="Picture 5"/>
          <p:cNvPicPr>
            <a:picLocks noChangeAspect="1" noChangeArrowheads="1"/>
          </p:cNvPicPr>
          <p:nvPr/>
        </p:nvPicPr>
        <p:blipFill>
          <a:blip r:embed="rId3"/>
          <a:srcRect/>
          <a:stretch>
            <a:fillRect/>
          </a:stretch>
        </p:blipFill>
        <p:spPr bwMode="auto">
          <a:xfrm>
            <a:off x="990600" y="3973513"/>
            <a:ext cx="2895600" cy="2141537"/>
          </a:xfrm>
          <a:prstGeom prst="rect">
            <a:avLst/>
          </a:prstGeom>
          <a:noFill/>
          <a:ln w="9525">
            <a:noFill/>
            <a:miter lim="800000"/>
            <a:headEnd/>
            <a:tailEnd/>
          </a:ln>
        </p:spPr>
      </p:pic>
      <p:sp>
        <p:nvSpPr>
          <p:cNvPr id="21512" name="Title 1"/>
          <p:cNvSpPr txBox="1">
            <a:spLocks/>
          </p:cNvSpPr>
          <p:nvPr/>
        </p:nvSpPr>
        <p:spPr bwMode="auto">
          <a:xfrm>
            <a:off x="228600" y="152400"/>
            <a:ext cx="8305800" cy="457200"/>
          </a:xfrm>
          <a:prstGeom prst="rect">
            <a:avLst/>
          </a:prstGeom>
          <a:solidFill>
            <a:srgbClr val="00B050"/>
          </a:solidFill>
          <a:ln w="9525">
            <a:noFill/>
            <a:miter lim="800000"/>
            <a:headEnd/>
            <a:tailEnd/>
          </a:ln>
        </p:spPr>
        <p:txBody>
          <a:bodyPr anchor="ctr"/>
          <a:lstStyle/>
          <a:p>
            <a:r>
              <a:rPr lang="en-US" sz="2800">
                <a:solidFill>
                  <a:schemeClr val="bg1"/>
                </a:solidFill>
                <a:latin typeface="Calibri" pitchFamily="34" charset="0"/>
              </a:rPr>
              <a:t>Positive aspects of international HALAL standards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10884"/>
            <a:ext cx="7772400" cy="3204000"/>
          </a:xfrm>
        </p:spPr>
        <p:txBody>
          <a:bodyPr>
            <a:normAutofit fontScale="90000"/>
          </a:bodyPr>
          <a:lstStyle/>
          <a:p>
            <a:r>
              <a:rPr lang="en-IN" sz="1800" dirty="0" smtClean="0"/>
              <a:t>" </a:t>
            </a:r>
            <a:r>
              <a:rPr lang="en-IN" sz="1800" i="1" dirty="0" smtClean="0"/>
              <a:t>In The Name of Allah</a:t>
            </a:r>
            <a:r>
              <a:rPr lang="en-IN" sz="1800" dirty="0" smtClean="0"/>
              <a:t>, The Most Beneficent, The Most Merciful"</a:t>
            </a:r>
            <a:r>
              <a:rPr lang="en-IN" dirty="0" smtClean="0"/>
              <a:t> </a:t>
            </a:r>
            <a:br>
              <a:rPr lang="en-IN" dirty="0" smtClean="0"/>
            </a:br>
            <a:r>
              <a:rPr lang="en-US" dirty="0" smtClean="0">
                <a:latin typeface="Century Gothic" pitchFamily="34" charset="0"/>
              </a:rPr>
              <a:t/>
            </a:r>
            <a:br>
              <a:rPr lang="en-US" dirty="0" smtClean="0">
                <a:latin typeface="Century Gothic" pitchFamily="34" charset="0"/>
              </a:rPr>
            </a:br>
            <a:r>
              <a:rPr lang="en-US" dirty="0" smtClean="0">
                <a:latin typeface="Century Gothic" pitchFamily="34" charset="0"/>
                <a:cs typeface="Times New Roman" pitchFamily="18" charset="0"/>
              </a:rPr>
              <a:t>An overview on international Halal Standards</a:t>
            </a:r>
            <a:br>
              <a:rPr lang="en-US" dirty="0" smtClean="0">
                <a:latin typeface="Century Gothic" pitchFamily="34" charset="0"/>
                <a:cs typeface="Times New Roman" pitchFamily="18" charset="0"/>
              </a:rPr>
            </a:br>
            <a:r>
              <a:rPr lang="en-US" dirty="0" smtClean="0">
                <a:latin typeface="Century Gothic" pitchFamily="34" charset="0"/>
                <a:cs typeface="Times New Roman" pitchFamily="18" charset="0"/>
              </a:rPr>
              <a:t/>
            </a:r>
            <a:br>
              <a:rPr lang="en-US" dirty="0" smtClean="0">
                <a:latin typeface="Century Gothic" pitchFamily="34" charset="0"/>
                <a:cs typeface="Times New Roman" pitchFamily="18" charset="0"/>
              </a:rPr>
            </a:br>
            <a:r>
              <a:rPr lang="en-US" sz="2700" dirty="0" smtClean="0">
                <a:latin typeface="Century Gothic" pitchFamily="34" charset="0"/>
                <a:cs typeface="Times New Roman" pitchFamily="18" charset="0"/>
              </a:rPr>
              <a:t>By: Dr. Hani M. Al-Mazeedi</a:t>
            </a:r>
            <a:endParaRPr lang="en-IN" dirty="0">
              <a:latin typeface="Century Gothic" pitchFamily="34" charset="0"/>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727450" y="1255713"/>
            <a:ext cx="1225550" cy="1192212"/>
            <a:chOff x="1270" y="989"/>
            <a:chExt cx="755" cy="752"/>
          </a:xfrm>
        </p:grpSpPr>
        <p:graphicFrame>
          <p:nvGraphicFramePr>
            <p:cNvPr id="22543" name="Object 4"/>
            <p:cNvGraphicFramePr>
              <a:graphicFrameLocks noChangeAspect="1"/>
            </p:cNvGraphicFramePr>
            <p:nvPr/>
          </p:nvGraphicFramePr>
          <p:xfrm>
            <a:off x="1279" y="991"/>
            <a:ext cx="744" cy="743"/>
          </p:xfrm>
          <a:graphic>
            <a:graphicData uri="http://schemas.openxmlformats.org/presentationml/2006/ole">
              <p:oleObj spid="_x0000_s1027" name="Image" r:id="rId3" imgW="542132" imgH="542132" progId="">
                <p:embed/>
              </p:oleObj>
            </a:graphicData>
          </a:graphic>
        </p:graphicFrame>
        <p:sp>
          <p:nvSpPr>
            <p:cNvPr id="22544" name="Rectangle 6"/>
            <p:cNvSpPr>
              <a:spLocks noChangeArrowheads="1"/>
            </p:cNvSpPr>
            <p:nvPr/>
          </p:nvSpPr>
          <p:spPr bwMode="auto">
            <a:xfrm>
              <a:off x="1270" y="989"/>
              <a:ext cx="755" cy="752"/>
            </a:xfrm>
            <a:prstGeom prst="rect">
              <a:avLst/>
            </a:prstGeom>
            <a:noFill/>
            <a:ln w="9525">
              <a:solidFill>
                <a:schemeClr val="bg1"/>
              </a:solidFill>
              <a:miter lim="800000"/>
              <a:headEnd/>
              <a:tailEnd/>
            </a:ln>
          </p:spPr>
          <p:txBody>
            <a:bodyPr wrap="none" anchor="ctr"/>
            <a:lstStyle/>
            <a:p>
              <a:endParaRPr lang="ar-KW"/>
            </a:p>
          </p:txBody>
        </p:sp>
      </p:grpSp>
      <p:grpSp>
        <p:nvGrpSpPr>
          <p:cNvPr id="3" name="Group 7"/>
          <p:cNvGrpSpPr>
            <a:grpSpLocks/>
          </p:cNvGrpSpPr>
          <p:nvPr/>
        </p:nvGrpSpPr>
        <p:grpSpPr bwMode="auto">
          <a:xfrm>
            <a:off x="5486400" y="1295400"/>
            <a:ext cx="1412875" cy="1169988"/>
            <a:chOff x="2715" y="987"/>
            <a:chExt cx="807" cy="754"/>
          </a:xfrm>
        </p:grpSpPr>
        <p:graphicFrame>
          <p:nvGraphicFramePr>
            <p:cNvPr id="22541" name="Object 8"/>
            <p:cNvGraphicFramePr>
              <a:graphicFrameLocks noChangeAspect="1"/>
            </p:cNvGraphicFramePr>
            <p:nvPr/>
          </p:nvGraphicFramePr>
          <p:xfrm>
            <a:off x="2715" y="987"/>
            <a:ext cx="800" cy="743"/>
          </p:xfrm>
          <a:graphic>
            <a:graphicData uri="http://schemas.openxmlformats.org/presentationml/2006/ole">
              <p:oleObj spid="_x0000_s1026" name="Image" r:id="rId4" imgW="584970" imgH="542132" progId="">
                <p:embed/>
              </p:oleObj>
            </a:graphicData>
          </a:graphic>
        </p:graphicFrame>
        <p:sp>
          <p:nvSpPr>
            <p:cNvPr id="22542" name="Rectangle 10"/>
            <p:cNvSpPr>
              <a:spLocks noChangeArrowheads="1"/>
            </p:cNvSpPr>
            <p:nvPr/>
          </p:nvSpPr>
          <p:spPr bwMode="auto">
            <a:xfrm>
              <a:off x="2717" y="989"/>
              <a:ext cx="805" cy="752"/>
            </a:xfrm>
            <a:prstGeom prst="rect">
              <a:avLst/>
            </a:prstGeom>
            <a:noFill/>
            <a:ln w="9525">
              <a:solidFill>
                <a:schemeClr val="bg1"/>
              </a:solidFill>
              <a:miter lim="800000"/>
              <a:headEnd/>
              <a:tailEnd/>
            </a:ln>
          </p:spPr>
          <p:txBody>
            <a:bodyPr wrap="none" anchor="ctr"/>
            <a:lstStyle/>
            <a:p>
              <a:endParaRPr lang="ar-KW"/>
            </a:p>
          </p:txBody>
        </p:sp>
      </p:grpSp>
      <p:pic>
        <p:nvPicPr>
          <p:cNvPr id="22532" name="Picture 14" descr="codex_r2_c1"/>
          <p:cNvPicPr>
            <a:picLocks noChangeAspect="1" noChangeArrowheads="1"/>
          </p:cNvPicPr>
          <p:nvPr/>
        </p:nvPicPr>
        <p:blipFill>
          <a:blip r:embed="rId5"/>
          <a:srcRect/>
          <a:stretch>
            <a:fillRect/>
          </a:stretch>
        </p:blipFill>
        <p:spPr bwMode="auto">
          <a:xfrm>
            <a:off x="1466850" y="2671763"/>
            <a:ext cx="5695950" cy="708025"/>
          </a:xfrm>
          <a:prstGeom prst="rect">
            <a:avLst/>
          </a:prstGeom>
          <a:noFill/>
          <a:ln w="9525">
            <a:noFill/>
            <a:miter lim="800000"/>
            <a:headEnd/>
            <a:tailEnd/>
          </a:ln>
        </p:spPr>
      </p:pic>
      <p:pic>
        <p:nvPicPr>
          <p:cNvPr id="22533" name="Picture 15" descr="OIML Logo"/>
          <p:cNvPicPr>
            <a:picLocks noChangeAspect="1" noChangeArrowheads="1"/>
          </p:cNvPicPr>
          <p:nvPr/>
        </p:nvPicPr>
        <p:blipFill>
          <a:blip r:embed="rId6"/>
          <a:srcRect/>
          <a:stretch>
            <a:fillRect/>
          </a:stretch>
        </p:blipFill>
        <p:spPr bwMode="auto">
          <a:xfrm>
            <a:off x="1747838" y="1219200"/>
            <a:ext cx="1452562" cy="1228725"/>
          </a:xfrm>
          <a:prstGeom prst="rect">
            <a:avLst/>
          </a:prstGeom>
          <a:noFill/>
          <a:ln w="9525">
            <a:noFill/>
            <a:miter lim="800000"/>
            <a:headEnd/>
            <a:tailEnd/>
          </a:ln>
        </p:spPr>
      </p:pic>
      <p:pic>
        <p:nvPicPr>
          <p:cNvPr id="22534" name="Picture 6" descr="logo">
            <a:hlinkClick r:id="rId7"/>
          </p:cNvPr>
          <p:cNvPicPr>
            <a:picLocks noChangeAspect="1" noChangeArrowheads="1"/>
          </p:cNvPicPr>
          <p:nvPr/>
        </p:nvPicPr>
        <p:blipFill>
          <a:blip r:embed="rId8"/>
          <a:srcRect/>
          <a:stretch>
            <a:fillRect/>
          </a:stretch>
        </p:blipFill>
        <p:spPr bwMode="auto">
          <a:xfrm>
            <a:off x="2493963" y="5200650"/>
            <a:ext cx="3200400" cy="742950"/>
          </a:xfrm>
          <a:prstGeom prst="rect">
            <a:avLst/>
          </a:prstGeom>
          <a:noFill/>
          <a:ln w="9525">
            <a:noFill/>
            <a:miter lim="800000"/>
            <a:headEnd/>
            <a:tailEnd/>
          </a:ln>
        </p:spPr>
      </p:pic>
      <p:pic>
        <p:nvPicPr>
          <p:cNvPr id="22535" name="Picture 8" descr="http://www.cenelec.eu/cenelec/Images/logo.gif">
            <a:hlinkClick r:id="rId9"/>
          </p:cNvPr>
          <p:cNvPicPr>
            <a:picLocks noChangeAspect="1" noChangeArrowheads="1"/>
          </p:cNvPicPr>
          <p:nvPr/>
        </p:nvPicPr>
        <p:blipFill>
          <a:blip r:embed="rId10"/>
          <a:srcRect/>
          <a:stretch>
            <a:fillRect/>
          </a:stretch>
        </p:blipFill>
        <p:spPr bwMode="auto">
          <a:xfrm>
            <a:off x="304800" y="5273675"/>
            <a:ext cx="1647825" cy="638175"/>
          </a:xfrm>
          <a:prstGeom prst="rect">
            <a:avLst/>
          </a:prstGeom>
          <a:noFill/>
          <a:ln w="9525">
            <a:noFill/>
            <a:miter lim="800000"/>
            <a:headEnd/>
            <a:tailEnd/>
          </a:ln>
        </p:spPr>
      </p:pic>
      <p:pic>
        <p:nvPicPr>
          <p:cNvPr id="14" name="Picture 2" descr="AHRI Logo"/>
          <p:cNvPicPr>
            <a:picLocks noChangeAspect="1" noChangeArrowheads="1"/>
          </p:cNvPicPr>
          <p:nvPr/>
        </p:nvPicPr>
        <p:blipFill>
          <a:blip r:embed="rId11"/>
          <a:srcRect/>
          <a:stretch>
            <a:fillRect/>
          </a:stretch>
        </p:blipFill>
        <p:spPr bwMode="auto">
          <a:xfrm>
            <a:off x="5943600" y="5284788"/>
            <a:ext cx="2524125" cy="571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537" name="Picture 4" descr="http://www.aidmo.org/beta/templates/arabic/images/banner.png"/>
          <p:cNvPicPr>
            <a:picLocks noChangeAspect="1" noChangeArrowheads="1"/>
          </p:cNvPicPr>
          <p:nvPr/>
        </p:nvPicPr>
        <p:blipFill>
          <a:blip r:embed="rId12"/>
          <a:srcRect/>
          <a:stretch>
            <a:fillRect/>
          </a:stretch>
        </p:blipFill>
        <p:spPr bwMode="auto">
          <a:xfrm>
            <a:off x="2789238" y="4089400"/>
            <a:ext cx="3048000" cy="896938"/>
          </a:xfrm>
          <a:prstGeom prst="rect">
            <a:avLst/>
          </a:prstGeom>
          <a:noFill/>
          <a:ln w="9525">
            <a:noFill/>
            <a:miter lim="800000"/>
            <a:headEnd/>
            <a:tailEnd/>
          </a:ln>
        </p:spPr>
      </p:pic>
      <p:pic>
        <p:nvPicPr>
          <p:cNvPr id="22538" name="Picture 7"/>
          <p:cNvPicPr>
            <a:picLocks noChangeAspect="1" noChangeArrowheads="1"/>
          </p:cNvPicPr>
          <p:nvPr/>
        </p:nvPicPr>
        <p:blipFill>
          <a:blip r:embed="rId13"/>
          <a:srcRect/>
          <a:stretch>
            <a:fillRect/>
          </a:stretch>
        </p:blipFill>
        <p:spPr bwMode="auto">
          <a:xfrm>
            <a:off x="1222375" y="3960813"/>
            <a:ext cx="987425" cy="1019175"/>
          </a:xfrm>
          <a:prstGeom prst="rect">
            <a:avLst/>
          </a:prstGeom>
          <a:solidFill>
            <a:srgbClr val="CC0000"/>
          </a:solidFill>
          <a:ln w="9525">
            <a:noFill/>
            <a:miter lim="800000"/>
            <a:headEnd/>
            <a:tailEnd/>
          </a:ln>
        </p:spPr>
      </p:pic>
      <p:pic>
        <p:nvPicPr>
          <p:cNvPr id="22539" name="Picture 9" descr="http://www.smiic.org/pictures/smic.jpg"/>
          <p:cNvPicPr>
            <a:picLocks noChangeAspect="1" noChangeArrowheads="1"/>
          </p:cNvPicPr>
          <p:nvPr/>
        </p:nvPicPr>
        <p:blipFill>
          <a:blip r:embed="rId14"/>
          <a:srcRect l="74542"/>
          <a:stretch>
            <a:fillRect/>
          </a:stretch>
        </p:blipFill>
        <p:spPr bwMode="auto">
          <a:xfrm>
            <a:off x="6548438" y="3989388"/>
            <a:ext cx="1300162" cy="914400"/>
          </a:xfrm>
          <a:prstGeom prst="rect">
            <a:avLst/>
          </a:prstGeom>
          <a:noFill/>
          <a:ln w="9525">
            <a:noFill/>
            <a:miter lim="800000"/>
            <a:headEnd/>
            <a:tailEnd/>
          </a:ln>
        </p:spPr>
      </p:pic>
      <p:sp>
        <p:nvSpPr>
          <p:cNvPr id="22540" name="Title 1"/>
          <p:cNvSpPr txBox="1">
            <a:spLocks/>
          </p:cNvSpPr>
          <p:nvPr/>
        </p:nvSpPr>
        <p:spPr bwMode="auto">
          <a:xfrm>
            <a:off x="152400" y="152400"/>
            <a:ext cx="8229600" cy="533400"/>
          </a:xfrm>
          <a:prstGeom prst="rect">
            <a:avLst/>
          </a:prstGeom>
          <a:solidFill>
            <a:srgbClr val="00B050"/>
          </a:solidFill>
          <a:ln w="9525">
            <a:noFill/>
            <a:miter lim="800000"/>
            <a:headEnd/>
            <a:tailEnd/>
          </a:ln>
        </p:spPr>
        <p:txBody>
          <a:bodyPr anchor="ctr"/>
          <a:lstStyle/>
          <a:p>
            <a:r>
              <a:rPr lang="en-US" sz="2800">
                <a:solidFill>
                  <a:schemeClr val="bg1"/>
                </a:solidFill>
                <a:latin typeface="Calibri" pitchFamily="34" charset="0"/>
              </a:rPr>
              <a:t>Example of </a:t>
            </a:r>
            <a:r>
              <a:rPr lang="en-GB" sz="2800">
                <a:solidFill>
                  <a:schemeClr val="bg1"/>
                </a:solidFill>
                <a:latin typeface="Calibri" pitchFamily="34" charset="0"/>
              </a:rPr>
              <a:t> Worldwide Standard Organizations</a:t>
            </a:r>
          </a:p>
        </p:txBody>
      </p:sp>
      <p:sp>
        <p:nvSpPr>
          <p:cNvPr id="17" name="Rectangle 1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1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533400" y="847726"/>
          <a:ext cx="7620000" cy="5934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p:cNvSpPr txBox="1">
            <a:spLocks/>
          </p:cNvSpPr>
          <p:nvPr/>
        </p:nvSpPr>
        <p:spPr bwMode="auto">
          <a:xfrm>
            <a:off x="228600" y="152400"/>
            <a:ext cx="8229600" cy="547688"/>
          </a:xfrm>
          <a:prstGeom prst="rect">
            <a:avLst/>
          </a:prstGeom>
          <a:solidFill>
            <a:srgbClr val="00B050"/>
          </a:solidFill>
          <a:ln>
            <a:noFill/>
          </a:ln>
          <a:extLst/>
        </p:spPr>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defRPr/>
            </a:pPr>
            <a:r>
              <a:rPr lang="en-US" sz="2800" dirty="0" smtClean="0">
                <a:solidFill>
                  <a:schemeClr val="bg1"/>
                </a:solidFill>
                <a:latin typeface="+mn-lt"/>
              </a:rPr>
              <a:t>GSO (Gulf Standard Organization)</a:t>
            </a:r>
          </a:p>
        </p:txBody>
      </p:sp>
      <p:pic>
        <p:nvPicPr>
          <p:cNvPr id="23556" name="Picture 4"/>
          <p:cNvPicPr>
            <a:picLocks noChangeAspect="1"/>
          </p:cNvPicPr>
          <p:nvPr/>
        </p:nvPicPr>
        <p:blipFill>
          <a:blip r:embed="rId6"/>
          <a:srcRect/>
          <a:stretch>
            <a:fillRect/>
          </a:stretch>
        </p:blipFill>
        <p:spPr bwMode="auto">
          <a:xfrm>
            <a:off x="5883275" y="885825"/>
            <a:ext cx="2879725" cy="804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2"/>
          <p:cNvSpPr>
            <a:spLocks noChangeArrowheads="1"/>
          </p:cNvSpPr>
          <p:nvPr/>
        </p:nvSpPr>
        <p:spPr bwMode="auto">
          <a:xfrm>
            <a:off x="2438400" y="2082800"/>
            <a:ext cx="3962400" cy="3886200"/>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en-GB">
              <a:cs typeface="AL-Mohanad" pitchFamily="2" charset="-78"/>
            </a:endParaRPr>
          </a:p>
        </p:txBody>
      </p:sp>
      <p:sp>
        <p:nvSpPr>
          <p:cNvPr id="9" name="Oval 4"/>
          <p:cNvSpPr>
            <a:spLocks noChangeArrowheads="1"/>
          </p:cNvSpPr>
          <p:nvPr/>
        </p:nvSpPr>
        <p:spPr bwMode="auto">
          <a:xfrm>
            <a:off x="5815013" y="5332413"/>
            <a:ext cx="1755775" cy="658812"/>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GB">
              <a:cs typeface="AL-Mohanad" pitchFamily="2" charset="-78"/>
            </a:endParaRPr>
          </a:p>
        </p:txBody>
      </p:sp>
      <p:sp>
        <p:nvSpPr>
          <p:cNvPr id="11" name="Oval 6"/>
          <p:cNvSpPr>
            <a:spLocks noChangeArrowheads="1"/>
          </p:cNvSpPr>
          <p:nvPr/>
        </p:nvSpPr>
        <p:spPr bwMode="auto">
          <a:xfrm>
            <a:off x="6550025" y="3419475"/>
            <a:ext cx="2365375" cy="1196975"/>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GB">
              <a:cs typeface="AL-Mohanad" pitchFamily="2" charset="-78"/>
            </a:endParaRPr>
          </a:p>
        </p:txBody>
      </p:sp>
      <p:sp>
        <p:nvSpPr>
          <p:cNvPr id="12" name="Oval 7"/>
          <p:cNvSpPr>
            <a:spLocks noChangeArrowheads="1"/>
          </p:cNvSpPr>
          <p:nvPr/>
        </p:nvSpPr>
        <p:spPr bwMode="auto">
          <a:xfrm>
            <a:off x="5902325" y="1600200"/>
            <a:ext cx="2555875" cy="1147763"/>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GB">
              <a:cs typeface="AL-Mohanad" pitchFamily="2" charset="-78"/>
            </a:endParaRPr>
          </a:p>
        </p:txBody>
      </p:sp>
      <p:sp>
        <p:nvSpPr>
          <p:cNvPr id="13" name="Oval 8"/>
          <p:cNvSpPr>
            <a:spLocks noChangeArrowheads="1"/>
          </p:cNvSpPr>
          <p:nvPr/>
        </p:nvSpPr>
        <p:spPr bwMode="auto">
          <a:xfrm>
            <a:off x="1365250" y="5283200"/>
            <a:ext cx="1754188" cy="768350"/>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GB">
              <a:cs typeface="AL-Mohanad" pitchFamily="2" charset="-78"/>
            </a:endParaRPr>
          </a:p>
        </p:txBody>
      </p:sp>
      <p:sp>
        <p:nvSpPr>
          <p:cNvPr id="14" name="Oval 9"/>
          <p:cNvSpPr>
            <a:spLocks noChangeArrowheads="1"/>
          </p:cNvSpPr>
          <p:nvPr/>
        </p:nvSpPr>
        <p:spPr bwMode="auto">
          <a:xfrm>
            <a:off x="1216025" y="2025650"/>
            <a:ext cx="1755775" cy="565150"/>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GB">
              <a:cs typeface="AL-Mohanad" pitchFamily="2" charset="-78"/>
            </a:endParaRPr>
          </a:p>
        </p:txBody>
      </p:sp>
      <p:sp>
        <p:nvSpPr>
          <p:cNvPr id="15" name="Oval 10"/>
          <p:cNvSpPr>
            <a:spLocks noChangeArrowheads="1"/>
          </p:cNvSpPr>
          <p:nvPr/>
        </p:nvSpPr>
        <p:spPr bwMode="auto">
          <a:xfrm>
            <a:off x="533400" y="3608388"/>
            <a:ext cx="1754188" cy="779462"/>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GB">
              <a:cs typeface="AL-Mohanad" pitchFamily="2" charset="-78"/>
            </a:endParaRPr>
          </a:p>
        </p:txBody>
      </p:sp>
      <p:sp>
        <p:nvSpPr>
          <p:cNvPr id="16" name="Text Box 11"/>
          <p:cNvSpPr txBox="1">
            <a:spLocks noChangeArrowheads="1"/>
          </p:cNvSpPr>
          <p:nvPr/>
        </p:nvSpPr>
        <p:spPr bwMode="auto">
          <a:xfrm>
            <a:off x="6170613" y="1676400"/>
            <a:ext cx="1982787" cy="1062038"/>
          </a:xfrm>
          <a:prstGeom prst="rect">
            <a:avLst/>
          </a:prstGeom>
          <a:noFill/>
          <a:ln w="9525">
            <a:noFill/>
            <a:miter lim="800000"/>
            <a:headEnd/>
            <a:tailEnd/>
          </a:ln>
          <a:effectLst/>
        </p:spPr>
        <p:txBody>
          <a:bodyPr>
            <a:spAutoFit/>
          </a:bodyPr>
          <a:lstStyle/>
          <a:p>
            <a:pPr algn="ctr">
              <a:spcBef>
                <a:spcPct val="50000"/>
              </a:spcBef>
              <a:defRPr/>
            </a:pPr>
            <a:r>
              <a:rPr lang="en-US" dirty="0">
                <a:solidFill>
                  <a:srgbClr val="C00000"/>
                </a:solidFill>
                <a:effectLst>
                  <a:outerShdw blurRad="38100" dist="38100" dir="2700000" algn="tl">
                    <a:srgbClr val="C0C0C0"/>
                  </a:outerShdw>
                </a:effectLst>
                <a:latin typeface="Calibri" pitchFamily="34" charset="0"/>
                <a:ea typeface="ＭＳ Ｐゴシック" pitchFamily="34" charset="-128"/>
                <a:cs typeface="Calibri" pitchFamily="34" charset="0"/>
              </a:rPr>
              <a:t>Regulators</a:t>
            </a:r>
          </a:p>
          <a:p>
            <a:pPr algn="ctr">
              <a:spcBef>
                <a:spcPct val="50000"/>
              </a:spcBef>
              <a:defRPr/>
            </a:pPr>
            <a:r>
              <a:rPr lang="en-US" dirty="0">
                <a:solidFill>
                  <a:srgbClr val="C00000"/>
                </a:solidFill>
                <a:latin typeface="Calibri" pitchFamily="34" charset="0"/>
                <a:cs typeface="Calibri" pitchFamily="34" charset="0"/>
              </a:rPr>
              <a:t>i.e. governmental authorities</a:t>
            </a:r>
            <a:endParaRPr lang="en-US" dirty="0">
              <a:solidFill>
                <a:srgbClr val="C00000"/>
              </a:solidFill>
              <a:effectLst>
                <a:outerShdw blurRad="38100" dist="38100" dir="2700000" algn="tl">
                  <a:srgbClr val="C0C0C0"/>
                </a:outerShdw>
              </a:effectLst>
              <a:latin typeface="Calibri" pitchFamily="34" charset="0"/>
              <a:ea typeface="ＭＳ Ｐゴシック" pitchFamily="34" charset="-128"/>
              <a:cs typeface="Calibri" pitchFamily="34" charset="0"/>
            </a:endParaRPr>
          </a:p>
        </p:txBody>
      </p:sp>
      <p:sp>
        <p:nvSpPr>
          <p:cNvPr id="17" name="Text Box 12"/>
          <p:cNvSpPr txBox="1">
            <a:spLocks noChangeArrowheads="1"/>
          </p:cNvSpPr>
          <p:nvPr/>
        </p:nvSpPr>
        <p:spPr bwMode="auto">
          <a:xfrm>
            <a:off x="533400" y="3722688"/>
            <a:ext cx="1754188" cy="646112"/>
          </a:xfrm>
          <a:prstGeom prst="rect">
            <a:avLst/>
          </a:prstGeom>
          <a:noFill/>
          <a:ln w="9525">
            <a:noFill/>
            <a:miter lim="800000"/>
            <a:headEnd/>
            <a:tailEnd/>
          </a:ln>
          <a:effectLst/>
        </p:spPr>
        <p:txBody>
          <a:bodyPr>
            <a:spAutoFit/>
          </a:bodyPr>
          <a:lstStyle/>
          <a:p>
            <a:pPr algn="ctr">
              <a:spcBef>
                <a:spcPct val="50000"/>
              </a:spcBef>
              <a:defRPr/>
            </a:pPr>
            <a:r>
              <a:rPr lang="en-US" dirty="0">
                <a:solidFill>
                  <a:srgbClr val="993300"/>
                </a:solidFill>
                <a:effectLst>
                  <a:outerShdw blurRad="38100" dist="38100" dir="2700000" algn="tl">
                    <a:srgbClr val="C0C0C0"/>
                  </a:outerShdw>
                </a:effectLst>
                <a:latin typeface="Times New Roman" pitchFamily="18" charset="0"/>
                <a:ea typeface="ＭＳ Ｐゴシック" pitchFamily="34" charset="-128"/>
                <a:cs typeface="AL-Mohanad" pitchFamily="2" charset="-78"/>
              </a:rPr>
              <a:t>Manufacturer/ trader</a:t>
            </a:r>
          </a:p>
        </p:txBody>
      </p:sp>
      <p:sp>
        <p:nvSpPr>
          <p:cNvPr id="18" name="Text Box 13"/>
          <p:cNvSpPr txBox="1">
            <a:spLocks noChangeArrowheads="1"/>
          </p:cNvSpPr>
          <p:nvPr/>
        </p:nvSpPr>
        <p:spPr bwMode="auto">
          <a:xfrm>
            <a:off x="1216025" y="2128838"/>
            <a:ext cx="1755775" cy="366712"/>
          </a:xfrm>
          <a:prstGeom prst="rect">
            <a:avLst/>
          </a:prstGeom>
          <a:noFill/>
          <a:ln w="9525">
            <a:noFill/>
            <a:miter lim="800000"/>
            <a:headEnd/>
            <a:tailEnd/>
          </a:ln>
          <a:effectLst/>
        </p:spPr>
        <p:txBody>
          <a:bodyPr>
            <a:spAutoFit/>
          </a:bodyPr>
          <a:lstStyle/>
          <a:p>
            <a:pPr algn="ctr">
              <a:spcBef>
                <a:spcPct val="50000"/>
              </a:spcBef>
              <a:defRPr/>
            </a:pPr>
            <a:r>
              <a:rPr lang="en-US" dirty="0">
                <a:solidFill>
                  <a:srgbClr val="993300"/>
                </a:solidFill>
                <a:effectLst>
                  <a:outerShdw blurRad="38100" dist="38100" dir="2700000" algn="tl">
                    <a:srgbClr val="C0C0C0"/>
                  </a:outerShdw>
                </a:effectLst>
                <a:latin typeface="Times New Roman" pitchFamily="18" charset="0"/>
                <a:ea typeface="ＭＳ Ｐゴシック" pitchFamily="34" charset="-128"/>
                <a:cs typeface="AL-Mohanad" pitchFamily="2" charset="-78"/>
              </a:rPr>
              <a:t>Labs</a:t>
            </a:r>
          </a:p>
        </p:txBody>
      </p:sp>
      <p:sp>
        <p:nvSpPr>
          <p:cNvPr id="19" name="Text Box 14"/>
          <p:cNvSpPr txBox="1">
            <a:spLocks noChangeArrowheads="1"/>
          </p:cNvSpPr>
          <p:nvPr/>
        </p:nvSpPr>
        <p:spPr bwMode="auto">
          <a:xfrm>
            <a:off x="1365250" y="5410200"/>
            <a:ext cx="1754188" cy="646113"/>
          </a:xfrm>
          <a:prstGeom prst="rect">
            <a:avLst/>
          </a:prstGeom>
          <a:noFill/>
          <a:ln w="9525">
            <a:noFill/>
            <a:miter lim="800000"/>
            <a:headEnd/>
            <a:tailEnd/>
          </a:ln>
          <a:effectLst/>
        </p:spPr>
        <p:txBody>
          <a:bodyPr>
            <a:spAutoFit/>
          </a:bodyPr>
          <a:lstStyle/>
          <a:p>
            <a:pPr algn="ctr">
              <a:spcBef>
                <a:spcPct val="50000"/>
              </a:spcBef>
              <a:defRPr/>
            </a:pPr>
            <a:r>
              <a:rPr lang="en-US" dirty="0">
                <a:solidFill>
                  <a:srgbClr val="993300"/>
                </a:solidFill>
                <a:effectLst>
                  <a:outerShdw blurRad="38100" dist="38100" dir="2700000" algn="tl">
                    <a:srgbClr val="C0C0C0"/>
                  </a:outerShdw>
                </a:effectLst>
                <a:latin typeface="Times New Roman" pitchFamily="18" charset="0"/>
                <a:ea typeface="ＭＳ Ｐゴシック" pitchFamily="34" charset="-128"/>
                <a:cs typeface="AL-Mohanad" pitchFamily="2" charset="-78"/>
              </a:rPr>
              <a:t>Certification Bodies</a:t>
            </a:r>
          </a:p>
        </p:txBody>
      </p:sp>
      <p:sp>
        <p:nvSpPr>
          <p:cNvPr id="20" name="Text Box 15"/>
          <p:cNvSpPr txBox="1">
            <a:spLocks noChangeArrowheads="1"/>
          </p:cNvSpPr>
          <p:nvPr/>
        </p:nvSpPr>
        <p:spPr bwMode="auto">
          <a:xfrm>
            <a:off x="6550025" y="3719513"/>
            <a:ext cx="2365375" cy="646112"/>
          </a:xfrm>
          <a:prstGeom prst="rect">
            <a:avLst/>
          </a:prstGeom>
          <a:noFill/>
          <a:ln w="9525">
            <a:noFill/>
            <a:miter lim="800000"/>
            <a:headEnd/>
            <a:tailEnd/>
          </a:ln>
          <a:effectLst/>
        </p:spPr>
        <p:txBody>
          <a:bodyPr>
            <a:spAutoFit/>
          </a:bodyPr>
          <a:lstStyle/>
          <a:p>
            <a:pPr algn="ctr">
              <a:spcBef>
                <a:spcPct val="50000"/>
              </a:spcBef>
              <a:defRPr/>
            </a:pPr>
            <a:r>
              <a:rPr lang="en-US" dirty="0">
                <a:solidFill>
                  <a:srgbClr val="993300"/>
                </a:solidFill>
                <a:effectLst>
                  <a:outerShdw blurRad="38100" dist="38100" dir="2700000" algn="tl">
                    <a:srgbClr val="C0C0C0"/>
                  </a:outerShdw>
                </a:effectLst>
                <a:latin typeface="Times New Roman" pitchFamily="18" charset="0"/>
                <a:ea typeface="ＭＳ Ｐゴシック" pitchFamily="34" charset="-128"/>
                <a:cs typeface="AL-Mohanad" pitchFamily="2" charset="-78"/>
              </a:rPr>
              <a:t>Consumer Protection Agencies</a:t>
            </a:r>
          </a:p>
        </p:txBody>
      </p:sp>
      <p:sp>
        <p:nvSpPr>
          <p:cNvPr id="22" name="Text Box 17"/>
          <p:cNvSpPr txBox="1">
            <a:spLocks noChangeArrowheads="1"/>
          </p:cNvSpPr>
          <p:nvPr/>
        </p:nvSpPr>
        <p:spPr bwMode="auto">
          <a:xfrm>
            <a:off x="5815013" y="5449888"/>
            <a:ext cx="1755775" cy="366712"/>
          </a:xfrm>
          <a:prstGeom prst="rect">
            <a:avLst/>
          </a:prstGeom>
          <a:noFill/>
          <a:ln w="9525">
            <a:noFill/>
            <a:miter lim="800000"/>
            <a:headEnd/>
            <a:tailEnd/>
          </a:ln>
          <a:effectLst/>
        </p:spPr>
        <p:txBody>
          <a:bodyPr>
            <a:spAutoFit/>
          </a:bodyPr>
          <a:lstStyle/>
          <a:p>
            <a:pPr algn="ctr">
              <a:spcBef>
                <a:spcPct val="50000"/>
              </a:spcBef>
              <a:defRPr/>
            </a:pPr>
            <a:r>
              <a:rPr lang="en-US" dirty="0">
                <a:solidFill>
                  <a:srgbClr val="993300"/>
                </a:solidFill>
                <a:effectLst>
                  <a:outerShdw blurRad="38100" dist="38100" dir="2700000" algn="tl">
                    <a:srgbClr val="C0C0C0"/>
                  </a:outerShdw>
                </a:effectLst>
                <a:latin typeface="Times New Roman" pitchFamily="18" charset="0"/>
                <a:ea typeface="ＭＳ Ｐゴシック" pitchFamily="34" charset="-128"/>
                <a:cs typeface="AL-Mohanad" pitchFamily="2" charset="-78"/>
              </a:rPr>
              <a:t>R &amp; D</a:t>
            </a:r>
          </a:p>
        </p:txBody>
      </p:sp>
      <p:sp>
        <p:nvSpPr>
          <p:cNvPr id="27" name="Text Box 18"/>
          <p:cNvSpPr txBox="1">
            <a:spLocks noChangeArrowheads="1"/>
          </p:cNvSpPr>
          <p:nvPr/>
        </p:nvSpPr>
        <p:spPr bwMode="auto">
          <a:xfrm>
            <a:off x="2552700" y="3419475"/>
            <a:ext cx="3700463" cy="784225"/>
          </a:xfrm>
          <a:prstGeom prst="rect">
            <a:avLst/>
          </a:prstGeom>
          <a:noFill/>
          <a:ln w="9525">
            <a:noFill/>
            <a:miter lim="800000"/>
            <a:headEnd/>
            <a:tailEnd/>
          </a:ln>
          <a:effectLst/>
        </p:spPr>
        <p:txBody>
          <a:bodyPr>
            <a:spAutoFit/>
          </a:bodyPr>
          <a:lstStyle/>
          <a:p>
            <a:pPr algn="ctr">
              <a:spcBef>
                <a:spcPct val="50000"/>
              </a:spcBef>
              <a:defRPr/>
            </a:pPr>
            <a:r>
              <a:rPr lang="en-US" dirty="0">
                <a:solidFill>
                  <a:srgbClr val="C00000"/>
                </a:solidFill>
                <a:effectLst>
                  <a:outerShdw blurRad="38100" dist="38100" dir="2700000" algn="tl">
                    <a:srgbClr val="C0C0C0"/>
                  </a:outerShdw>
                </a:effectLst>
                <a:latin typeface="+mn-lt"/>
                <a:ea typeface="ＭＳ Ｐゴシック" pitchFamily="34" charset="-128"/>
                <a:cs typeface="AL-Mohanad" pitchFamily="2" charset="-78"/>
              </a:rPr>
              <a:t>NSB</a:t>
            </a:r>
          </a:p>
          <a:p>
            <a:pPr algn="ctr">
              <a:spcBef>
                <a:spcPct val="50000"/>
              </a:spcBef>
              <a:defRPr/>
            </a:pPr>
            <a:r>
              <a:rPr lang="en-US" dirty="0">
                <a:solidFill>
                  <a:srgbClr val="C00000"/>
                </a:solidFill>
                <a:effectLst>
                  <a:outerShdw blurRad="38100" dist="38100" dir="2700000" algn="tl">
                    <a:srgbClr val="C0C0C0"/>
                  </a:outerShdw>
                </a:effectLst>
                <a:latin typeface="+mn-lt"/>
                <a:ea typeface="ＭＳ Ｐゴシック" pitchFamily="34" charset="-128"/>
                <a:cs typeface="AL-Mohanad" pitchFamily="2" charset="-78"/>
              </a:rPr>
              <a:t> (</a:t>
            </a:r>
            <a:r>
              <a:rPr lang="en-US" dirty="0">
                <a:solidFill>
                  <a:srgbClr val="C00000"/>
                </a:solidFill>
                <a:latin typeface="+mn-lt"/>
              </a:rPr>
              <a:t>National Standards Body</a:t>
            </a:r>
            <a:r>
              <a:rPr lang="en-US" dirty="0">
                <a:solidFill>
                  <a:srgbClr val="C00000"/>
                </a:solidFill>
                <a:effectLst>
                  <a:outerShdw blurRad="38100" dist="38100" dir="2700000" algn="tl">
                    <a:srgbClr val="C0C0C0"/>
                  </a:outerShdw>
                </a:effectLst>
                <a:latin typeface="+mn-lt"/>
                <a:ea typeface="ＭＳ Ｐゴシック" pitchFamily="34" charset="-128"/>
                <a:cs typeface="AL-Mohanad" pitchFamily="2" charset="-78"/>
              </a:rPr>
              <a:t>)</a:t>
            </a:r>
          </a:p>
        </p:txBody>
      </p:sp>
      <p:sp>
        <p:nvSpPr>
          <p:cNvPr id="28" name="Title 1"/>
          <p:cNvSpPr txBox="1">
            <a:spLocks/>
          </p:cNvSpPr>
          <p:nvPr/>
        </p:nvSpPr>
        <p:spPr bwMode="auto">
          <a:xfrm>
            <a:off x="228600" y="141288"/>
            <a:ext cx="8229600" cy="392112"/>
          </a:xfrm>
          <a:prstGeom prst="rect">
            <a:avLst/>
          </a:prstGeom>
          <a:solidFill>
            <a:srgbClr val="00B050"/>
          </a:solidFill>
          <a:ln>
            <a:noFill/>
          </a:ln>
          <a:extLst/>
        </p:spPr>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defRPr/>
            </a:pPr>
            <a:r>
              <a:rPr lang="en-US" sz="2800" dirty="0" smtClean="0">
                <a:solidFill>
                  <a:schemeClr val="bg1"/>
                </a:solidFill>
                <a:latin typeface="+mn-lt"/>
              </a:rPr>
              <a:t>Main users of standards</a:t>
            </a:r>
          </a:p>
        </p:txBody>
      </p:sp>
      <p:sp>
        <p:nvSpPr>
          <p:cNvPr id="29" name="Oval 6"/>
          <p:cNvSpPr>
            <a:spLocks noChangeArrowheads="1"/>
          </p:cNvSpPr>
          <p:nvPr/>
        </p:nvSpPr>
        <p:spPr bwMode="auto">
          <a:xfrm>
            <a:off x="3124200" y="762000"/>
            <a:ext cx="2365375" cy="1196975"/>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GB">
              <a:cs typeface="AL-Mohanad" pitchFamily="2" charset="-78"/>
            </a:endParaRPr>
          </a:p>
        </p:txBody>
      </p:sp>
      <p:sp>
        <p:nvSpPr>
          <p:cNvPr id="30" name="Text Box 15"/>
          <p:cNvSpPr txBox="1">
            <a:spLocks noChangeArrowheads="1"/>
          </p:cNvSpPr>
          <p:nvPr/>
        </p:nvSpPr>
        <p:spPr bwMode="auto">
          <a:xfrm>
            <a:off x="3124200" y="1062038"/>
            <a:ext cx="2365375" cy="369887"/>
          </a:xfrm>
          <a:prstGeom prst="rect">
            <a:avLst/>
          </a:prstGeom>
          <a:noFill/>
          <a:ln w="9525">
            <a:noFill/>
            <a:miter lim="800000"/>
            <a:headEnd/>
            <a:tailEnd/>
          </a:ln>
          <a:effectLst/>
        </p:spPr>
        <p:txBody>
          <a:bodyPr>
            <a:spAutoFit/>
          </a:bodyPr>
          <a:lstStyle/>
          <a:p>
            <a:pPr algn="ctr">
              <a:spcBef>
                <a:spcPct val="50000"/>
              </a:spcBef>
              <a:defRPr/>
            </a:pPr>
            <a:r>
              <a:rPr lang="en-US" dirty="0">
                <a:solidFill>
                  <a:srgbClr val="993300"/>
                </a:solidFill>
                <a:effectLst>
                  <a:outerShdw blurRad="38100" dist="38100" dir="2700000" algn="tl">
                    <a:srgbClr val="C0C0C0"/>
                  </a:outerShdw>
                </a:effectLst>
                <a:latin typeface="Times New Roman" pitchFamily="18" charset="0"/>
                <a:ea typeface="ＭＳ Ｐゴシック" pitchFamily="34" charset="-128"/>
                <a:cs typeface="AL-Mohanad" pitchFamily="2" charset="-78"/>
              </a:rPr>
              <a:t>Exporting Enterprises</a:t>
            </a:r>
          </a:p>
        </p:txBody>
      </p:sp>
      <p:sp>
        <p:nvSpPr>
          <p:cNvPr id="21" name="Rectangle 20"/>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22"/>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ectangle 24"/>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000"/>
                                        <p:tgtEl>
                                          <p:spTgt spid="15"/>
                                        </p:tgtEl>
                                      </p:cBhvr>
                                    </p:animEffect>
                                  </p:childTnLst>
                                </p:cTn>
                              </p:par>
                            </p:childTnLst>
                          </p:cTn>
                        </p:par>
                        <p:par>
                          <p:cTn id="11" fill="hold" nodeType="afterGroup">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2000"/>
                                        <p:tgtEl>
                                          <p:spTgt spid="1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childTnLst>
                                </p:cTn>
                              </p:par>
                            </p:childTnLst>
                          </p:cTn>
                        </p:par>
                        <p:par>
                          <p:cTn id="18" fill="hold" nodeType="afterGroup">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20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2000"/>
                                        <p:tgtEl>
                                          <p:spTgt spid="12"/>
                                        </p:tgtEl>
                                      </p:cBhvr>
                                    </p:animEffect>
                                  </p:childTnLst>
                                </p:cTn>
                              </p:par>
                            </p:childTnLst>
                          </p:cTn>
                        </p:par>
                        <p:par>
                          <p:cTn id="25" fill="hold" nodeType="afterGroup">
                            <p:stCondLst>
                              <p:cond delay="6000"/>
                            </p:stCondLst>
                            <p:childTnLst>
                              <p:par>
                                <p:cTn id="26" presetID="10" presetClass="entr" presetSubtype="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20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000"/>
                                        <p:tgtEl>
                                          <p:spTgt spid="11"/>
                                        </p:tgtEl>
                                      </p:cBhvr>
                                    </p:animEffect>
                                  </p:childTnLst>
                                </p:cTn>
                              </p:par>
                            </p:childTnLst>
                          </p:cTn>
                        </p:par>
                        <p:par>
                          <p:cTn id="32" fill="hold" nodeType="afterGroup">
                            <p:stCondLst>
                              <p:cond delay="80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00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2000"/>
                                        <p:tgtEl>
                                          <p:spTgt spid="19"/>
                                        </p:tgtEl>
                                      </p:cBhvr>
                                    </p:animEffect>
                                  </p:childTnLst>
                                </p:cTn>
                              </p:par>
                            </p:childTnLst>
                          </p:cTn>
                        </p:par>
                        <p:par>
                          <p:cTn id="39" fill="hold" nodeType="afterGroup">
                            <p:stCondLst>
                              <p:cond delay="10000"/>
                            </p:stCondLst>
                            <p:childTnLst>
                              <p:par>
                                <p:cTn id="40" presetID="10"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2000"/>
                                        <p:tgtEl>
                                          <p:spTgt spid="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2000"/>
                                        <p:tgtEl>
                                          <p:spTgt spid="9"/>
                                        </p:tgtEl>
                                      </p:cBhvr>
                                    </p:animEffect>
                                  </p:childTnLst>
                                </p:cTn>
                              </p:par>
                            </p:childTnLst>
                          </p:cTn>
                        </p:par>
                        <p:par>
                          <p:cTn id="46" fill="hold" nodeType="afterGroup">
                            <p:stCondLst>
                              <p:cond delay="12000"/>
                            </p:stCondLst>
                            <p:childTnLst>
                              <p:par>
                                <p:cTn id="47" presetID="10" presetClass="entr" presetSubtype="0"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2000"/>
                                        <p:tgtEl>
                                          <p:spTgt spid="3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16" grpId="0"/>
      <p:bldP spid="17" grpId="0"/>
      <p:bldP spid="18" grpId="0"/>
      <p:bldP spid="19" grpId="0"/>
      <p:bldP spid="20" grpId="0"/>
      <p:bldP spid="22" grpId="0"/>
      <p:bldP spid="29"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nvGraphicFramePr>
        <p:xfrm>
          <a:off x="1021268" y="1200150"/>
          <a:ext cx="6949064"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p:nvSpPr>
        <p:spPr bwMode="auto">
          <a:xfrm>
            <a:off x="152400" y="217488"/>
            <a:ext cx="8229600" cy="392112"/>
          </a:xfrm>
          <a:prstGeom prst="rect">
            <a:avLst/>
          </a:prstGeom>
          <a:solidFill>
            <a:srgbClr val="00B050"/>
          </a:solidFill>
          <a:ln>
            <a:noFill/>
          </a:ln>
          <a:extLst/>
        </p:spPr>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defRPr/>
            </a:pPr>
            <a:r>
              <a:rPr lang="en-US" sz="2800" dirty="0" smtClean="0">
                <a:solidFill>
                  <a:schemeClr val="bg1"/>
                </a:solidFill>
                <a:latin typeface="+mn-lt"/>
              </a:rPr>
              <a:t>Challenges faced by enterprises</a:t>
            </a:r>
          </a:p>
        </p:txBody>
      </p:sp>
      <p:sp>
        <p:nvSpPr>
          <p:cNvPr id="25604" name="Rectangle 7"/>
          <p:cNvSpPr>
            <a:spLocks noChangeArrowheads="1"/>
          </p:cNvSpPr>
          <p:nvPr/>
        </p:nvSpPr>
        <p:spPr bwMode="auto">
          <a:xfrm>
            <a:off x="304800" y="5791200"/>
            <a:ext cx="8382000" cy="923925"/>
          </a:xfrm>
          <a:prstGeom prst="rect">
            <a:avLst/>
          </a:prstGeom>
          <a:noFill/>
          <a:ln w="9525">
            <a:noFill/>
            <a:miter lim="800000"/>
            <a:headEnd/>
            <a:tailEnd/>
          </a:ln>
        </p:spPr>
        <p:txBody>
          <a:bodyPr>
            <a:spAutoFit/>
          </a:bodyPr>
          <a:lstStyle/>
          <a:p>
            <a:pPr algn="just"/>
            <a:r>
              <a:rPr lang="en-US"/>
              <a:t>*An agreement on how governments can apply food safety and animal and plant health measures (sanitary and phytosanitary or SPS measures) sets out the basic rules in the WTO.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62000"/>
            <a:ext cx="8458200" cy="2308225"/>
          </a:xfrm>
          <a:prstGeom prst="rect">
            <a:avLst/>
          </a:prstGeom>
          <a:solidFill>
            <a:schemeClr val="bg1">
              <a:lumMod val="95000"/>
            </a:schemeClr>
          </a:solidFill>
        </p:spPr>
        <p:txBody>
          <a:bodyPr>
            <a:spAutoFit/>
          </a:bodyPr>
          <a:lstStyle/>
          <a:p>
            <a:pPr algn="just">
              <a:lnSpc>
                <a:spcPct val="200000"/>
              </a:lnSpc>
              <a:defRPr/>
            </a:pPr>
            <a:r>
              <a:rPr lang="en-US" sz="2400" dirty="0">
                <a:latin typeface="+mn-lt"/>
              </a:rPr>
              <a:t>The overall aim of certifying </a:t>
            </a:r>
            <a:r>
              <a:rPr lang="en-US" sz="2400" b="1" baseline="30000" dirty="0">
                <a:solidFill>
                  <a:srgbClr val="FF0000"/>
                </a:solidFill>
                <a:latin typeface="+mn-lt"/>
              </a:rPr>
              <a:t>1</a:t>
            </a:r>
            <a:r>
              <a:rPr lang="en-US" sz="2400" dirty="0">
                <a:latin typeface="+mn-lt"/>
              </a:rPr>
              <a:t>products, </a:t>
            </a:r>
            <a:r>
              <a:rPr lang="en-US" sz="2400" b="1" baseline="30000" dirty="0">
                <a:solidFill>
                  <a:srgbClr val="FF0000"/>
                </a:solidFill>
                <a:latin typeface="+mn-lt"/>
              </a:rPr>
              <a:t>2</a:t>
            </a:r>
            <a:r>
              <a:rPr lang="en-US" sz="2400" dirty="0">
                <a:latin typeface="+mn-lt"/>
              </a:rPr>
              <a:t>processes or </a:t>
            </a:r>
            <a:r>
              <a:rPr lang="en-US" sz="2400" b="1" baseline="30000" dirty="0">
                <a:solidFill>
                  <a:srgbClr val="FF0000"/>
                </a:solidFill>
                <a:latin typeface="+mn-lt"/>
              </a:rPr>
              <a:t>3</a:t>
            </a:r>
            <a:r>
              <a:rPr lang="en-US" sz="2400" dirty="0">
                <a:latin typeface="+mn-lt"/>
              </a:rPr>
              <a:t>services (e.g. lab analyses) is to give confidence to all interested parties that a </a:t>
            </a:r>
            <a:r>
              <a:rPr lang="en-US" sz="2400" b="1" baseline="30000" dirty="0">
                <a:solidFill>
                  <a:srgbClr val="FF0000"/>
                </a:solidFill>
                <a:latin typeface="+mn-lt"/>
              </a:rPr>
              <a:t>1</a:t>
            </a:r>
            <a:r>
              <a:rPr lang="en-US" sz="2400" dirty="0">
                <a:latin typeface="+mn-lt"/>
              </a:rPr>
              <a:t>product, </a:t>
            </a:r>
            <a:r>
              <a:rPr lang="en-US" sz="2400" b="1" baseline="30000" dirty="0">
                <a:solidFill>
                  <a:srgbClr val="FF0000"/>
                </a:solidFill>
                <a:latin typeface="+mn-lt"/>
              </a:rPr>
              <a:t>2</a:t>
            </a:r>
            <a:r>
              <a:rPr lang="en-US" sz="2400" dirty="0">
                <a:latin typeface="+mn-lt"/>
              </a:rPr>
              <a:t>process or </a:t>
            </a:r>
            <a:r>
              <a:rPr lang="en-US" sz="2400" b="1" baseline="30000" dirty="0">
                <a:solidFill>
                  <a:srgbClr val="FF0000"/>
                </a:solidFill>
                <a:latin typeface="+mn-lt"/>
              </a:rPr>
              <a:t>3</a:t>
            </a:r>
            <a:r>
              <a:rPr lang="en-US" sz="2400" dirty="0">
                <a:latin typeface="+mn-lt"/>
              </a:rPr>
              <a:t>service fulfills specified requirements. </a:t>
            </a:r>
          </a:p>
        </p:txBody>
      </p:sp>
      <p:sp>
        <p:nvSpPr>
          <p:cNvPr id="3" name="Title 1"/>
          <p:cNvSpPr txBox="1">
            <a:spLocks/>
          </p:cNvSpPr>
          <p:nvPr/>
        </p:nvSpPr>
        <p:spPr bwMode="auto">
          <a:xfrm>
            <a:off x="381000" y="152400"/>
            <a:ext cx="8229600" cy="392113"/>
          </a:xfrm>
          <a:prstGeom prst="rect">
            <a:avLst/>
          </a:prstGeom>
          <a:solidFill>
            <a:srgbClr val="00B050"/>
          </a:solidFill>
          <a:ln>
            <a:noFill/>
          </a:ln>
          <a:extLst/>
        </p:spPr>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defRPr/>
            </a:pPr>
            <a:r>
              <a:rPr lang="en-US" sz="2800" dirty="0" smtClean="0">
                <a:solidFill>
                  <a:schemeClr val="bg1"/>
                </a:solidFill>
                <a:latin typeface="+mn-lt"/>
              </a:rPr>
              <a:t>Why do we need to certify?</a:t>
            </a:r>
          </a:p>
        </p:txBody>
      </p:sp>
      <p:sp>
        <p:nvSpPr>
          <p:cNvPr id="4" name="Rectangle 3"/>
          <p:cNvSpPr/>
          <p:nvPr/>
        </p:nvSpPr>
        <p:spPr>
          <a:xfrm>
            <a:off x="304800" y="3316288"/>
            <a:ext cx="8458200" cy="2308225"/>
          </a:xfrm>
          <a:prstGeom prst="rect">
            <a:avLst/>
          </a:prstGeom>
        </p:spPr>
        <p:txBody>
          <a:bodyPr>
            <a:spAutoFit/>
          </a:bodyPr>
          <a:lstStyle/>
          <a:p>
            <a:pPr algn="just">
              <a:lnSpc>
                <a:spcPct val="200000"/>
              </a:lnSpc>
              <a:defRPr/>
            </a:pPr>
            <a:r>
              <a:rPr lang="en-US" sz="2400" dirty="0">
                <a:latin typeface="+mn-lt"/>
              </a:rPr>
              <a:t>The value of certification is the degree of confidence and trust that is established by an impartial</a:t>
            </a:r>
            <a:r>
              <a:rPr lang="en-US" sz="2400" b="1" baseline="30000" dirty="0">
                <a:solidFill>
                  <a:srgbClr val="FF0000"/>
                </a:solidFill>
              </a:rPr>
              <a:t>1</a:t>
            </a:r>
            <a:r>
              <a:rPr lang="en-US" sz="2400" dirty="0">
                <a:latin typeface="+mn-lt"/>
              </a:rPr>
              <a:t> and competent</a:t>
            </a:r>
            <a:r>
              <a:rPr lang="en-US" sz="2400" b="1" baseline="30000" dirty="0">
                <a:solidFill>
                  <a:srgbClr val="FF0000"/>
                </a:solidFill>
              </a:rPr>
              <a:t>2</a:t>
            </a:r>
            <a:r>
              <a:rPr lang="en-US" sz="2400" dirty="0">
                <a:latin typeface="+mn-lt"/>
              </a:rPr>
              <a:t> </a:t>
            </a:r>
            <a:r>
              <a:rPr lang="en-US" sz="2400" u="sng" dirty="0">
                <a:latin typeface="+mn-lt"/>
              </a:rPr>
              <a:t>demonstration of fulfillment of specified requirements</a:t>
            </a:r>
            <a:r>
              <a:rPr lang="en-US" sz="2400" dirty="0">
                <a:latin typeface="+mn-lt"/>
              </a:rPr>
              <a:t> by a third party (i.e. Auditor). </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81000" y="735013"/>
            <a:ext cx="8229600" cy="600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lnSpc>
                <a:spcPct val="200000"/>
              </a:lnSpc>
              <a:spcBef>
                <a:spcPts val="600"/>
              </a:spcBef>
              <a:buFont typeface="Courier New" pitchFamily="49" charset="0"/>
              <a:buChar char="o"/>
              <a:defRPr/>
            </a:pPr>
            <a:r>
              <a:rPr lang="en-US" altLang="en-US" sz="2800" dirty="0">
                <a:latin typeface="+mn-lt"/>
                <a:cs typeface="Times New Roman" pitchFamily="18" charset="0"/>
              </a:rPr>
              <a:t> International Halal standards in their </a:t>
            </a:r>
            <a:r>
              <a:rPr lang="en-US" altLang="en-US" sz="2800" b="1" u="sng" dirty="0">
                <a:latin typeface="+mn-lt"/>
                <a:cs typeface="Times New Roman" pitchFamily="18" charset="0"/>
              </a:rPr>
              <a:t>general</a:t>
            </a:r>
            <a:r>
              <a:rPr lang="en-US" altLang="en-US" sz="2800" dirty="0">
                <a:latin typeface="+mn-lt"/>
                <a:cs typeface="Times New Roman" pitchFamily="18" charset="0"/>
              </a:rPr>
              <a:t> requirements have the claim of protecting Muslim consumers, however, if read carefully one will find  in these standards requirements that mainly aim to protect the interest of western trade and industry of food and non-food items among Muslim consumers under the umbrella of Halal.</a:t>
            </a:r>
            <a:endParaRPr lang="ar-KW" altLang="en-US" sz="2800" dirty="0">
              <a:latin typeface="+mn-lt"/>
              <a:cs typeface="Times New Roman" pitchFamily="18" charset="0"/>
            </a:endParaRPr>
          </a:p>
        </p:txBody>
      </p:sp>
      <p:sp>
        <p:nvSpPr>
          <p:cNvPr id="26627" name="Rectangle 2"/>
          <p:cNvSpPr>
            <a:spLocks noChangeArrowheads="1"/>
          </p:cNvSpPr>
          <p:nvPr/>
        </p:nvSpPr>
        <p:spPr bwMode="auto">
          <a:xfrm>
            <a:off x="304800" y="152400"/>
            <a:ext cx="8458200" cy="461963"/>
          </a:xfrm>
          <a:prstGeom prst="rect">
            <a:avLst/>
          </a:prstGeom>
          <a:solidFill>
            <a:srgbClr val="00B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defRPr/>
            </a:pPr>
            <a:r>
              <a:rPr lang="en-US" sz="2400">
                <a:solidFill>
                  <a:schemeClr val="bg1"/>
                </a:solidFill>
                <a:latin typeface="+mn-lt"/>
                <a:cs typeface="Calibri" pitchFamily="34" charset="0"/>
              </a:rPr>
              <a:t>Conclusion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381000" y="406400"/>
            <a:ext cx="8382000" cy="2546350"/>
          </a:xfrm>
          <a:prstGeom prst="rect">
            <a:avLst/>
          </a:prstGeom>
          <a:noFill/>
          <a:ln w="9525">
            <a:noFill/>
            <a:miter lim="800000"/>
            <a:headEnd/>
            <a:tailEnd/>
          </a:ln>
        </p:spPr>
        <p:txBody>
          <a:bodyPr>
            <a:spAutoFit/>
          </a:bodyPr>
          <a:lstStyle/>
          <a:p>
            <a:pPr algn="just">
              <a:lnSpc>
                <a:spcPct val="200000"/>
              </a:lnSpc>
              <a:spcBef>
                <a:spcPts val="600"/>
              </a:spcBef>
              <a:buFont typeface="Courier New" pitchFamily="49" charset="0"/>
              <a:buChar char="o"/>
            </a:pPr>
            <a:r>
              <a:rPr lang="en-US" sz="2800">
                <a:latin typeface="Times New Roman" pitchFamily="18" charset="0"/>
                <a:cs typeface="Times New Roman" pitchFamily="18" charset="0"/>
              </a:rPr>
              <a:t> Getting accredited as a Halal services provider from an internationally approved Halal accreditation body will open doors for Halal activities.</a:t>
            </a:r>
          </a:p>
        </p:txBody>
      </p:sp>
      <p:sp>
        <p:nvSpPr>
          <p:cNvPr id="3" name="Rectangle 1"/>
          <p:cNvSpPr>
            <a:spLocks noChangeArrowheads="1"/>
          </p:cNvSpPr>
          <p:nvPr/>
        </p:nvSpPr>
        <p:spPr bwMode="auto">
          <a:xfrm>
            <a:off x="381000" y="3505200"/>
            <a:ext cx="8382000" cy="1684338"/>
          </a:xfrm>
          <a:prstGeom prst="rect">
            <a:avLst/>
          </a:prstGeom>
          <a:noFill/>
          <a:ln w="9525">
            <a:noFill/>
            <a:miter lim="800000"/>
            <a:headEnd/>
            <a:tailEnd/>
          </a:ln>
        </p:spPr>
        <p:txBody>
          <a:bodyPr>
            <a:spAutoFit/>
          </a:bodyPr>
          <a:lstStyle/>
          <a:p>
            <a:pPr algn="just">
              <a:lnSpc>
                <a:spcPct val="200000"/>
              </a:lnSpc>
              <a:spcBef>
                <a:spcPts val="600"/>
              </a:spcBef>
              <a:buFont typeface="Courier New" pitchFamily="49" charset="0"/>
              <a:buChar char="o"/>
            </a:pPr>
            <a:r>
              <a:rPr lang="en-US" sz="2800">
                <a:latin typeface="Times New Roman" pitchFamily="18" charset="0"/>
                <a:cs typeface="Times New Roman" pitchFamily="18" charset="0"/>
              </a:rPr>
              <a:t> To go beyond the expectation of Muslim consumer one should provide strict Halal (i.e. 5F-Halal). </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http://www.trekzone.ca/files/images/GreenAppleFacts.jpg"/>
          <p:cNvPicPr>
            <a:picLocks noChangeAspect="1" noChangeArrowheads="1"/>
          </p:cNvPicPr>
          <p:nvPr/>
        </p:nvPicPr>
        <p:blipFill>
          <a:blip r:embed="rId2"/>
          <a:srcRect/>
          <a:stretch>
            <a:fillRect/>
          </a:stretch>
        </p:blipFill>
        <p:spPr bwMode="auto">
          <a:xfrm>
            <a:off x="552450" y="844550"/>
            <a:ext cx="2054225" cy="1752600"/>
          </a:xfrm>
          <a:prstGeom prst="rect">
            <a:avLst/>
          </a:prstGeom>
          <a:noFill/>
          <a:ln w="9525">
            <a:noFill/>
            <a:miter lim="800000"/>
            <a:headEnd/>
            <a:tailEnd/>
          </a:ln>
        </p:spPr>
      </p:pic>
      <p:pic>
        <p:nvPicPr>
          <p:cNvPr id="29699" name="Picture 2" descr="4"/>
          <p:cNvPicPr>
            <a:picLocks noChangeAspect="1" noChangeArrowheads="1"/>
          </p:cNvPicPr>
          <p:nvPr/>
        </p:nvPicPr>
        <p:blipFill>
          <a:blip r:embed="rId3"/>
          <a:srcRect/>
          <a:stretch>
            <a:fillRect/>
          </a:stretch>
        </p:blipFill>
        <p:spPr bwMode="auto">
          <a:xfrm>
            <a:off x="4057650" y="6350"/>
            <a:ext cx="5448300" cy="6845300"/>
          </a:xfrm>
          <a:prstGeom prst="rect">
            <a:avLst/>
          </a:prstGeom>
          <a:noFill/>
          <a:ln w="28575">
            <a:noFill/>
            <a:miter lim="800000"/>
            <a:headEnd/>
            <a:tailEnd/>
          </a:ln>
        </p:spPr>
      </p:pic>
      <p:sp>
        <p:nvSpPr>
          <p:cNvPr id="29700" name="Text Box 4"/>
          <p:cNvSpPr txBox="1">
            <a:spLocks noChangeArrowheads="1"/>
          </p:cNvSpPr>
          <p:nvPr/>
        </p:nvSpPr>
        <p:spPr bwMode="auto">
          <a:xfrm>
            <a:off x="142868" y="2574925"/>
            <a:ext cx="3429000" cy="708025"/>
          </a:xfrm>
          <a:prstGeom prst="rect">
            <a:avLst/>
          </a:prstGeom>
          <a:noFill/>
          <a:ln w="254000">
            <a:noFill/>
            <a:miter lim="800000"/>
            <a:headEnd/>
            <a:tailEnd/>
          </a:ln>
        </p:spPr>
        <p:txBody>
          <a:bodyPr>
            <a:spAutoFit/>
          </a:bodyPr>
          <a:lstStyle/>
          <a:p>
            <a:pPr algn="ctr" rtl="1"/>
            <a:r>
              <a:rPr lang="ar-SA" sz="2000" b="1" dirty="0">
                <a:solidFill>
                  <a:srgbClr val="0070C0"/>
                </a:solidFill>
                <a:latin typeface="Times New Roman" pitchFamily="18" charset="0"/>
                <a:cs typeface="Simplified Arabic" pitchFamily="18" charset="-78"/>
              </a:rPr>
              <a:t>سبحنك اللهم وبحمدك أشهد أن لا إله إلا أنت، أستغفرك وأتوب إليك</a:t>
            </a:r>
            <a:endParaRPr lang="en-US" sz="2000" b="1" dirty="0">
              <a:solidFill>
                <a:srgbClr val="0070C0"/>
              </a:solidFill>
              <a:latin typeface="Times New Roman" pitchFamily="18" charset="0"/>
              <a:cs typeface="Simplified Arabic" pitchFamily="18" charset="-78"/>
            </a:endParaRPr>
          </a:p>
        </p:txBody>
      </p:sp>
      <p:sp>
        <p:nvSpPr>
          <p:cNvPr id="29702" name="Text Box 79"/>
          <p:cNvSpPr txBox="1">
            <a:spLocks noChangeArrowheads="1"/>
          </p:cNvSpPr>
          <p:nvPr/>
        </p:nvSpPr>
        <p:spPr bwMode="auto">
          <a:xfrm>
            <a:off x="152400" y="4251325"/>
            <a:ext cx="3752850" cy="646113"/>
          </a:xfrm>
          <a:prstGeom prst="rect">
            <a:avLst/>
          </a:prstGeom>
          <a:noFill/>
          <a:ln w="76200">
            <a:noFill/>
            <a:miter lim="800000"/>
            <a:headEnd/>
            <a:tailEnd/>
          </a:ln>
        </p:spPr>
        <p:txBody>
          <a:bodyPr>
            <a:spAutoFit/>
          </a:bodyPr>
          <a:lstStyle/>
          <a:p>
            <a:pPr algn="ctr" rtl="1"/>
            <a:r>
              <a:rPr lang="ar-KW" b="1">
                <a:solidFill>
                  <a:srgbClr val="0070C0"/>
                </a:solidFill>
                <a:latin typeface="Times New Roman" pitchFamily="18" charset="0"/>
                <a:cs typeface="Simplified Arabic" pitchFamily="18" charset="-78"/>
              </a:rPr>
              <a:t>د. هاني منصور المزيدي </a:t>
            </a:r>
          </a:p>
          <a:p>
            <a:pPr algn="ctr"/>
            <a:r>
              <a:rPr lang="ar-KW" b="1">
                <a:solidFill>
                  <a:srgbClr val="0070C0"/>
                </a:solidFill>
                <a:latin typeface="Times New Roman" pitchFamily="18" charset="0"/>
                <a:cs typeface="Simplified Arabic" pitchFamily="18" charset="-78"/>
              </a:rPr>
              <a:t>مع الأخ أمجد محبوب في أستراليا سنة 1981</a:t>
            </a:r>
            <a:endParaRPr lang="en-US" b="1">
              <a:solidFill>
                <a:srgbClr val="0070C0"/>
              </a:solidFill>
              <a:latin typeface="Times New Roman" pitchFamily="18" charset="0"/>
              <a:cs typeface="Simplified Arabic" pitchFamily="18" charset="-78"/>
            </a:endParaRPr>
          </a:p>
        </p:txBody>
      </p:sp>
      <p:sp>
        <p:nvSpPr>
          <p:cNvPr id="7" name="Rectangle 6"/>
          <p:cNvSpPr>
            <a:spLocks noChangeArrowheads="1"/>
          </p:cNvSpPr>
          <p:nvPr/>
        </p:nvSpPr>
        <p:spPr bwMode="auto">
          <a:xfrm>
            <a:off x="152400" y="5187950"/>
            <a:ext cx="3505200" cy="923925"/>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a:lstStyle>
          <a:p>
            <a:pPr>
              <a:defRPr/>
            </a:pPr>
            <a:r>
              <a:rPr lang="en-US" b="1" dirty="0">
                <a:solidFill>
                  <a:srgbClr val="0070C0"/>
                </a:solidFill>
                <a:latin typeface="Arial" pitchFamily="34" charset="0"/>
                <a:ea typeface="ＭＳ Ｐゴシック" pitchFamily="34" charset="-128"/>
                <a:cs typeface="+mj-cs"/>
              </a:rPr>
              <a:t>Dr. Hani </a:t>
            </a:r>
            <a:r>
              <a:rPr lang="en-US" b="1" dirty="0" err="1">
                <a:solidFill>
                  <a:srgbClr val="0070C0"/>
                </a:solidFill>
                <a:latin typeface="Arial" pitchFamily="34" charset="0"/>
                <a:ea typeface="ＭＳ Ｐゴシック" pitchFamily="34" charset="-128"/>
                <a:cs typeface="+mj-cs"/>
              </a:rPr>
              <a:t>Mansour</a:t>
            </a:r>
            <a:r>
              <a:rPr lang="en-US" b="1" dirty="0">
                <a:solidFill>
                  <a:srgbClr val="0070C0"/>
                </a:solidFill>
                <a:latin typeface="Arial" pitchFamily="34" charset="0"/>
                <a:ea typeface="ＭＳ Ｐゴシック" pitchFamily="34" charset="-128"/>
                <a:cs typeface="+mj-cs"/>
              </a:rPr>
              <a:t> Al-</a:t>
            </a:r>
            <a:r>
              <a:rPr lang="en-US" b="1" dirty="0" err="1">
                <a:solidFill>
                  <a:srgbClr val="0070C0"/>
                </a:solidFill>
                <a:latin typeface="Arial" pitchFamily="34" charset="0"/>
                <a:ea typeface="ＭＳ Ｐゴシック" pitchFamily="34" charset="-128"/>
                <a:cs typeface="+mj-cs"/>
              </a:rPr>
              <a:t>Mazeedi</a:t>
            </a:r>
            <a:endParaRPr lang="en-US" b="1" dirty="0">
              <a:solidFill>
                <a:srgbClr val="0070C0"/>
              </a:solidFill>
              <a:latin typeface="Arial" pitchFamily="34" charset="0"/>
              <a:ea typeface="ＭＳ Ｐゴシック" pitchFamily="34" charset="-128"/>
              <a:cs typeface="+mj-cs"/>
            </a:endParaRPr>
          </a:p>
          <a:p>
            <a:pPr algn="ctr">
              <a:defRPr/>
            </a:pPr>
            <a:r>
              <a:rPr lang="en-US" b="1" dirty="0">
                <a:solidFill>
                  <a:srgbClr val="0070C0"/>
                </a:solidFill>
                <a:latin typeface="Arial" pitchFamily="34" charset="0"/>
                <a:ea typeface="ＭＳ Ｐゴシック" pitchFamily="34" charset="-128"/>
                <a:cs typeface="+mj-cs"/>
              </a:rPr>
              <a:t>With brother </a:t>
            </a:r>
            <a:r>
              <a:rPr lang="en-US" b="1" dirty="0" err="1">
                <a:solidFill>
                  <a:srgbClr val="0070C0"/>
                </a:solidFill>
                <a:latin typeface="Arial" pitchFamily="34" charset="0"/>
                <a:ea typeface="ＭＳ Ｐゴシック" pitchFamily="34" charset="-128"/>
                <a:cs typeface="+mj-cs"/>
              </a:rPr>
              <a:t>Amjad</a:t>
            </a:r>
            <a:r>
              <a:rPr lang="en-US" b="1" dirty="0">
                <a:solidFill>
                  <a:srgbClr val="0070C0"/>
                </a:solidFill>
                <a:latin typeface="Arial" pitchFamily="34" charset="0"/>
                <a:ea typeface="ＭＳ Ｐゴシック" pitchFamily="34" charset="-128"/>
                <a:cs typeface="+mj-cs"/>
              </a:rPr>
              <a:t> </a:t>
            </a:r>
            <a:r>
              <a:rPr lang="en-US" b="1" dirty="0" err="1">
                <a:solidFill>
                  <a:srgbClr val="0070C0"/>
                </a:solidFill>
                <a:latin typeface="Arial" pitchFamily="34" charset="0"/>
                <a:ea typeface="ＭＳ Ｐゴシック" pitchFamily="34" charset="-128"/>
                <a:cs typeface="+mj-cs"/>
              </a:rPr>
              <a:t>Mahboob</a:t>
            </a:r>
            <a:r>
              <a:rPr lang="en-US" b="1" dirty="0">
                <a:solidFill>
                  <a:srgbClr val="0070C0"/>
                </a:solidFill>
                <a:latin typeface="Arial" pitchFamily="34" charset="0"/>
                <a:ea typeface="ＭＳ Ｐゴシック" pitchFamily="34" charset="-128"/>
                <a:cs typeface="+mj-cs"/>
              </a:rPr>
              <a:t> in Australia in 1981</a:t>
            </a:r>
          </a:p>
        </p:txBody>
      </p:sp>
      <p:sp>
        <p:nvSpPr>
          <p:cNvPr id="29704" name="Title 1"/>
          <p:cNvSpPr txBox="1">
            <a:spLocks/>
          </p:cNvSpPr>
          <p:nvPr/>
        </p:nvSpPr>
        <p:spPr bwMode="auto">
          <a:xfrm>
            <a:off x="-57150" y="82550"/>
            <a:ext cx="3810000" cy="762000"/>
          </a:xfrm>
          <a:prstGeom prst="rect">
            <a:avLst/>
          </a:prstGeom>
          <a:noFill/>
          <a:ln w="9525">
            <a:noFill/>
            <a:miter lim="800000"/>
            <a:headEnd/>
            <a:tailEnd/>
          </a:ln>
        </p:spPr>
        <p:txBody>
          <a:bodyPr/>
          <a:lstStyle/>
          <a:p>
            <a:pPr algn="ctr"/>
            <a:r>
              <a:rPr lang="ar-KW" sz="4400" b="1"/>
              <a:t>شكراً لاستماعكم</a:t>
            </a:r>
            <a:endParaRPr lang="en-US" sz="4400" b="1">
              <a:cs typeface="Arial" pitchFamily="34" charset="0"/>
            </a:endParaRPr>
          </a:p>
        </p:txBody>
      </p:sp>
      <p:sp>
        <p:nvSpPr>
          <p:cNvPr id="9" name="Rectangle 8"/>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alal Sciences Academy - Transparency.png"/>
          <p:cNvPicPr>
            <a:picLocks noChangeAspect="1"/>
          </p:cNvPicPr>
          <p:nvPr/>
        </p:nvPicPr>
        <p:blipFill>
          <a:blip r:embed="rId2" cstate="print"/>
          <a:stretch>
            <a:fillRect/>
          </a:stretch>
        </p:blipFill>
        <p:spPr>
          <a:xfrm>
            <a:off x="2122637" y="1164202"/>
            <a:ext cx="4752000" cy="1516890"/>
          </a:xfrm>
          <a:prstGeom prst="rect">
            <a:avLst/>
          </a:prstGeom>
        </p:spPr>
      </p:pic>
      <p:sp>
        <p:nvSpPr>
          <p:cNvPr id="8" name="TextBox 4"/>
          <p:cNvSpPr txBox="1"/>
          <p:nvPr/>
        </p:nvSpPr>
        <p:spPr>
          <a:xfrm>
            <a:off x="1622571" y="4220182"/>
            <a:ext cx="5898859"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dirty="0" smtClean="0"/>
              <a:t>www.HalalEA.com</a:t>
            </a:r>
          </a:p>
          <a:p>
            <a:pPr algn="ctr"/>
            <a:endParaRPr lang="en-IN" dirty="0" smtClean="0"/>
          </a:p>
          <a:p>
            <a:pPr algn="ctr"/>
            <a:r>
              <a:rPr lang="en-IN" dirty="0" smtClean="0"/>
              <a:t>Trademarks, icons, images belong to their respective owners.</a:t>
            </a:r>
            <a:endParaRPr lang="en-IN" dirty="0"/>
          </a:p>
        </p:txBody>
      </p:sp>
      <p:sp>
        <p:nvSpPr>
          <p:cNvPr id="9" name="TextBox 12"/>
          <p:cNvSpPr txBox="1"/>
          <p:nvPr/>
        </p:nvSpPr>
        <p:spPr>
          <a:xfrm>
            <a:off x="3408521" y="5432188"/>
            <a:ext cx="2156360"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100" dirty="0" smtClean="0"/>
              <a:t>© </a:t>
            </a:r>
            <a:r>
              <a:rPr lang="en-IN" sz="1100" dirty="0" err="1" smtClean="0"/>
              <a:t>Halal</a:t>
            </a:r>
            <a:r>
              <a:rPr lang="en-IN" sz="1100" dirty="0" smtClean="0"/>
              <a:t> Sciences Academy Limited</a:t>
            </a:r>
            <a:endParaRPr lang="en-IN" sz="11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76200" y="152400"/>
            <a:ext cx="8915400" cy="671513"/>
          </a:xfrm>
          <a:prstGeom prst="rect">
            <a:avLst/>
          </a:prstGeom>
          <a:solidFill>
            <a:srgbClr val="00B050"/>
          </a:solidFill>
          <a:ln>
            <a:noFill/>
          </a:ln>
          <a:extLst/>
        </p:spPr>
        <p:txBody>
          <a:bodyPr>
            <a:spAutoFit/>
          </a:bodyPr>
          <a:lstStyle/>
          <a:p>
            <a:pPr algn="just">
              <a:lnSpc>
                <a:spcPct val="150000"/>
              </a:lnSpc>
              <a:spcBef>
                <a:spcPts val="600"/>
              </a:spcBef>
              <a:defRPr/>
            </a:pPr>
            <a:r>
              <a:rPr lang="en-US" sz="2800" dirty="0">
                <a:solidFill>
                  <a:schemeClr val="bg1"/>
                </a:solidFill>
                <a:latin typeface="+mn-lt"/>
                <a:cs typeface="Times New Roman" pitchFamily="18" charset="0"/>
              </a:rPr>
              <a:t>Scope:</a:t>
            </a:r>
          </a:p>
        </p:txBody>
      </p:sp>
      <p:sp>
        <p:nvSpPr>
          <p:cNvPr id="5" name="Rectangle 4"/>
          <p:cNvSpPr>
            <a:spLocks noChangeArrowheads="1"/>
          </p:cNvSpPr>
          <p:nvPr/>
        </p:nvSpPr>
        <p:spPr bwMode="auto">
          <a:xfrm>
            <a:off x="228600" y="984250"/>
            <a:ext cx="8610600" cy="1570038"/>
          </a:xfrm>
          <a:prstGeom prst="rect">
            <a:avLst/>
          </a:prstGeom>
          <a:solidFill>
            <a:schemeClr val="bg1">
              <a:lumMod val="95000"/>
            </a:schemeClr>
          </a:solidFill>
          <a:ln w="9525">
            <a:noFill/>
            <a:miter lim="800000"/>
            <a:headEnd/>
            <a:tailEnd/>
          </a:ln>
        </p:spPr>
        <p:txBody>
          <a:bodyPr>
            <a:spAutoFit/>
          </a:bodyPr>
          <a:lstStyle/>
          <a:p>
            <a:pPr algn="just">
              <a:lnSpc>
                <a:spcPct val="200000"/>
              </a:lnSpc>
              <a:spcBef>
                <a:spcPts val="600"/>
              </a:spcBef>
              <a:defRPr/>
            </a:pPr>
            <a:r>
              <a:rPr lang="en-US" sz="2600" dirty="0">
                <a:latin typeface="+mn-lt"/>
                <a:cs typeface="Times New Roman" pitchFamily="18" charset="0"/>
              </a:rPr>
              <a:t>This presentation has the objective of introducing international Halal standards.</a:t>
            </a:r>
            <a:endParaRPr lang="ar-KW" sz="2600" dirty="0">
              <a:latin typeface="+mn-lt"/>
              <a:cs typeface="Times New Roman" pitchFamily="18" charset="0"/>
            </a:endParaRPr>
          </a:p>
        </p:txBody>
      </p:sp>
      <p:sp>
        <p:nvSpPr>
          <p:cNvPr id="8" name="Rectangle 7"/>
          <p:cNvSpPr>
            <a:spLocks noChangeArrowheads="1"/>
          </p:cNvSpPr>
          <p:nvPr/>
        </p:nvSpPr>
        <p:spPr bwMode="auto">
          <a:xfrm>
            <a:off x="228600" y="2800350"/>
            <a:ext cx="8610600" cy="2378075"/>
          </a:xfrm>
          <a:prstGeom prst="rect">
            <a:avLst/>
          </a:prstGeom>
          <a:noFill/>
          <a:ln>
            <a:noFill/>
          </a:ln>
          <a:extLst/>
        </p:spPr>
        <p:txBody>
          <a:bodyPr>
            <a:spAutoFit/>
          </a:bodyPr>
          <a:lstStyle/>
          <a:p>
            <a:pPr algn="just">
              <a:lnSpc>
                <a:spcPct val="200000"/>
              </a:lnSpc>
              <a:spcBef>
                <a:spcPts val="600"/>
              </a:spcBef>
              <a:defRPr/>
            </a:pPr>
            <a:r>
              <a:rPr lang="en-US" sz="2600" dirty="0">
                <a:latin typeface="+mn-lt"/>
                <a:cs typeface="Times New Roman" pitchFamily="18" charset="0"/>
              </a:rPr>
              <a:t>Standards in general are requirements that aim to provide </a:t>
            </a:r>
            <a:r>
              <a:rPr lang="en-US" sz="2600" u="sng" dirty="0">
                <a:latin typeface="+mn-lt"/>
                <a:cs typeface="Times New Roman" pitchFamily="18" charset="0"/>
              </a:rPr>
              <a:t>minimum levels of criteria</a:t>
            </a:r>
            <a:r>
              <a:rPr lang="en-US" sz="2600" dirty="0">
                <a:latin typeface="+mn-lt"/>
                <a:cs typeface="Times New Roman" pitchFamily="18" charset="0"/>
              </a:rPr>
              <a:t> like quality and safety in products or services. </a:t>
            </a:r>
            <a:endParaRPr lang="ar-KW" sz="2600" dirty="0">
              <a:latin typeface="+mn-lt"/>
              <a:cs typeface="Times New Roman" pitchFamily="18" charset="0"/>
            </a:endParaRPr>
          </a:p>
        </p:txBody>
      </p:sp>
      <p:sp>
        <p:nvSpPr>
          <p:cNvPr id="6" name="Rectangle 5"/>
          <p:cNvSpPr>
            <a:spLocks noChangeArrowheads="1"/>
          </p:cNvSpPr>
          <p:nvPr/>
        </p:nvSpPr>
        <p:spPr bwMode="auto">
          <a:xfrm>
            <a:off x="228600" y="5170488"/>
            <a:ext cx="8610600" cy="1570037"/>
          </a:xfrm>
          <a:prstGeom prst="rect">
            <a:avLst/>
          </a:prstGeom>
          <a:noFill/>
          <a:ln>
            <a:noFill/>
          </a:ln>
          <a:extLst/>
        </p:spPr>
        <p:txBody>
          <a:bodyPr>
            <a:spAutoFit/>
          </a:bodyPr>
          <a:lstStyle/>
          <a:p>
            <a:pPr algn="just">
              <a:lnSpc>
                <a:spcPct val="200000"/>
              </a:lnSpc>
              <a:spcBef>
                <a:spcPts val="600"/>
              </a:spcBef>
              <a:defRPr/>
            </a:pPr>
            <a:r>
              <a:rPr lang="en-US" sz="2600" dirty="0">
                <a:latin typeface="+mn-lt"/>
                <a:cs typeface="Times New Roman" pitchFamily="18" charset="0"/>
              </a:rPr>
              <a:t>This philosophy of standards put </a:t>
            </a:r>
            <a:r>
              <a:rPr lang="en-US" sz="2600" b="1" u="sng" dirty="0">
                <a:latin typeface="+mn-lt"/>
                <a:cs typeface="Times New Roman" pitchFamily="18" charset="0"/>
              </a:rPr>
              <a:t>International Halal Standards</a:t>
            </a:r>
            <a:r>
              <a:rPr lang="en-US" sz="2600" dirty="0">
                <a:latin typeface="+mn-lt"/>
                <a:cs typeface="Times New Roman" pitchFamily="18" charset="0"/>
              </a:rPr>
              <a:t> in a debatable manner.</a:t>
            </a:r>
            <a:endParaRPr lang="ar-KW" sz="2600" dirty="0">
              <a:latin typeface="+mn-l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76200" y="228600"/>
            <a:ext cx="8915400" cy="1954213"/>
          </a:xfrm>
          <a:prstGeom prst="rect">
            <a:avLst/>
          </a:prstGeom>
          <a:noFill/>
          <a:ln>
            <a:noFill/>
          </a:ln>
          <a:extLst/>
        </p:spPr>
        <p:txBody>
          <a:bodyPr>
            <a:spAutoFit/>
          </a:bodyPr>
          <a:lstStyle/>
          <a:p>
            <a:pPr algn="just">
              <a:lnSpc>
                <a:spcPct val="150000"/>
              </a:lnSpc>
              <a:spcBef>
                <a:spcPts val="600"/>
              </a:spcBef>
              <a:defRPr/>
            </a:pPr>
            <a:r>
              <a:rPr lang="en-US" sz="2800" dirty="0">
                <a:latin typeface="+mn-lt"/>
                <a:cs typeface="Times New Roman" pitchFamily="18" charset="0"/>
              </a:rPr>
              <a:t>This presentation also shed the light on the value of </a:t>
            </a:r>
            <a:r>
              <a:rPr lang="en-US" sz="2800" b="1" u="sng" dirty="0">
                <a:latin typeface="+mn-lt"/>
                <a:cs typeface="Times New Roman" pitchFamily="18" charset="0"/>
              </a:rPr>
              <a:t>being</a:t>
            </a:r>
            <a:r>
              <a:rPr lang="en-US" sz="2800" dirty="0">
                <a:latin typeface="+mn-lt"/>
                <a:cs typeface="Times New Roman" pitchFamily="18" charset="0"/>
              </a:rPr>
              <a:t> </a:t>
            </a:r>
            <a:r>
              <a:rPr lang="en-US" sz="2800" b="1" u="sng" dirty="0">
                <a:latin typeface="+mn-lt"/>
                <a:cs typeface="Times New Roman" pitchFamily="18" charset="0"/>
              </a:rPr>
              <a:t>Halal accredited</a:t>
            </a:r>
            <a:r>
              <a:rPr lang="en-US" sz="2800" dirty="0">
                <a:latin typeface="+mn-lt"/>
                <a:cs typeface="Times New Roman" pitchFamily="18" charset="0"/>
              </a:rPr>
              <a:t> from an international accreditation organization such as:</a:t>
            </a:r>
          </a:p>
        </p:txBody>
      </p:sp>
      <p:sp>
        <p:nvSpPr>
          <p:cNvPr id="3" name="Rectangle 1"/>
          <p:cNvSpPr>
            <a:spLocks noChangeArrowheads="1"/>
          </p:cNvSpPr>
          <p:nvPr/>
        </p:nvSpPr>
        <p:spPr bwMode="auto">
          <a:xfrm>
            <a:off x="609600" y="2209800"/>
            <a:ext cx="7848600" cy="2246313"/>
          </a:xfrm>
          <a:prstGeom prst="rect">
            <a:avLst/>
          </a:prstGeom>
          <a:solidFill>
            <a:schemeClr val="accent3">
              <a:lumMod val="40000"/>
              <a:lumOff val="60000"/>
            </a:schemeClr>
          </a:solidFill>
          <a:ln>
            <a:noFill/>
          </a:ln>
        </p:spPr>
        <p:txBody>
          <a:bodyPr>
            <a:spAutoFit/>
          </a:bodyPr>
          <a:lstStyle/>
          <a:p>
            <a:pPr marL="1371600" lvl="2" indent="-457200" algn="just">
              <a:spcBef>
                <a:spcPts val="600"/>
              </a:spcBef>
              <a:buFont typeface="Courier New" pitchFamily="49" charset="0"/>
              <a:buChar char="o"/>
              <a:defRPr/>
            </a:pPr>
            <a:r>
              <a:rPr lang="en-US" sz="2400" dirty="0">
                <a:latin typeface="+mn-lt"/>
                <a:cs typeface="Times New Roman" pitchFamily="18" charset="0"/>
              </a:rPr>
              <a:t>GSO (of the GCC, Gulf Corporative Countries)</a:t>
            </a:r>
          </a:p>
          <a:p>
            <a:pPr marL="1371600" lvl="2" indent="-457200" algn="just">
              <a:spcBef>
                <a:spcPts val="600"/>
              </a:spcBef>
              <a:buFont typeface="Courier New" pitchFamily="49" charset="0"/>
              <a:buChar char="o"/>
              <a:defRPr/>
            </a:pPr>
            <a:r>
              <a:rPr lang="en-US" sz="2400" dirty="0">
                <a:latin typeface="+mn-lt"/>
                <a:cs typeface="Times New Roman" pitchFamily="18" charset="0"/>
              </a:rPr>
              <a:t>ESMA (of UAE)</a:t>
            </a:r>
          </a:p>
          <a:p>
            <a:pPr marL="1371600" lvl="2" indent="-457200" algn="just">
              <a:spcBef>
                <a:spcPts val="600"/>
              </a:spcBef>
              <a:buFont typeface="Courier New" pitchFamily="49" charset="0"/>
              <a:buChar char="o"/>
              <a:defRPr/>
            </a:pPr>
            <a:r>
              <a:rPr lang="en-US" sz="2400" dirty="0">
                <a:latin typeface="+mn-lt"/>
                <a:cs typeface="Times New Roman" pitchFamily="18" charset="0"/>
              </a:rPr>
              <a:t>SMIIC (of OIC)</a:t>
            </a:r>
          </a:p>
          <a:p>
            <a:pPr marL="1371600" lvl="2" indent="-457200" algn="just">
              <a:spcBef>
                <a:spcPts val="600"/>
              </a:spcBef>
              <a:buFont typeface="Courier New" pitchFamily="49" charset="0"/>
              <a:buChar char="o"/>
              <a:defRPr/>
            </a:pPr>
            <a:r>
              <a:rPr lang="en-US" sz="2400" dirty="0">
                <a:latin typeface="+mn-lt"/>
                <a:cs typeface="Times New Roman" pitchFamily="18" charset="0"/>
              </a:rPr>
              <a:t>JAKIM and HDC (of Malaysia)</a:t>
            </a:r>
          </a:p>
          <a:p>
            <a:pPr marL="1371600" lvl="2" indent="-457200" algn="just">
              <a:spcBef>
                <a:spcPts val="600"/>
              </a:spcBef>
              <a:buFont typeface="Courier New" pitchFamily="49" charset="0"/>
              <a:buChar char="o"/>
              <a:defRPr/>
            </a:pPr>
            <a:r>
              <a:rPr lang="en-US" sz="2400" dirty="0">
                <a:latin typeface="+mn-lt"/>
                <a:cs typeface="Times New Roman" pitchFamily="18" charset="0"/>
              </a:rPr>
              <a:t>MOI (of Indonesia)</a:t>
            </a:r>
          </a:p>
        </p:txBody>
      </p:sp>
      <p:sp>
        <p:nvSpPr>
          <p:cNvPr id="4" name="Rectangle 1"/>
          <p:cNvSpPr>
            <a:spLocks noChangeArrowheads="1"/>
          </p:cNvSpPr>
          <p:nvPr/>
        </p:nvSpPr>
        <p:spPr bwMode="auto">
          <a:xfrm>
            <a:off x="609600" y="4648200"/>
            <a:ext cx="7848600" cy="1466850"/>
          </a:xfrm>
          <a:prstGeom prst="rect">
            <a:avLst/>
          </a:prstGeom>
          <a:solidFill>
            <a:srgbClr val="002060"/>
          </a:solidFill>
          <a:ln>
            <a:noFill/>
          </a:ln>
          <a:extLst/>
        </p:spPr>
        <p:txBody>
          <a:bodyPr>
            <a:spAutoFit/>
          </a:bodyPr>
          <a:lstStyle/>
          <a:p>
            <a:pPr algn="just">
              <a:lnSpc>
                <a:spcPct val="200000"/>
              </a:lnSpc>
              <a:spcBef>
                <a:spcPts val="600"/>
              </a:spcBef>
              <a:defRPr/>
            </a:pPr>
            <a:r>
              <a:rPr lang="en-US" sz="2400" dirty="0">
                <a:solidFill>
                  <a:schemeClr val="bg1"/>
                </a:solidFill>
                <a:latin typeface="+mn-lt"/>
                <a:cs typeface="Times New Roman" pitchFamily="18" charset="0"/>
              </a:rPr>
              <a:t>Being Halal accredited will facilitate the activities of Halal Certification Bodies in servicing the Halal industry worldwide.</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28600"/>
            <a:ext cx="9144000" cy="836712"/>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dirty="0">
                <a:solidFill>
                  <a:schemeClr val="tx1"/>
                </a:solidFill>
                <a:latin typeface="Times New Roman" pitchFamily="18" charset="0"/>
                <a:ea typeface="ＭＳ Ｐゴシック" charset="-128"/>
                <a:cs typeface="Times New Roman" pitchFamily="18" charset="0"/>
              </a:rPr>
              <a:t>Content</a:t>
            </a:r>
            <a:endParaRPr lang="en-MY" sz="4400" b="1" dirty="0">
              <a:solidFill>
                <a:schemeClr val="tx1"/>
              </a:solidFill>
              <a:latin typeface="Times New Roman" pitchFamily="18" charset="0"/>
              <a:ea typeface="ＭＳ Ｐゴシック" charset="-128"/>
              <a:cs typeface="Times New Roman" pitchFamily="18" charset="0"/>
            </a:endParaRPr>
          </a:p>
        </p:txBody>
      </p:sp>
      <p:sp>
        <p:nvSpPr>
          <p:cNvPr id="6" name="Content Placeholder 2"/>
          <p:cNvSpPr txBox="1">
            <a:spLocks/>
          </p:cNvSpPr>
          <p:nvPr/>
        </p:nvSpPr>
        <p:spPr bwMode="auto">
          <a:xfrm>
            <a:off x="457200" y="1143000"/>
            <a:ext cx="8534400" cy="5029200"/>
          </a:xfrm>
          <a:prstGeom prst="rect">
            <a:avLst/>
          </a:prstGeom>
          <a:noFill/>
          <a:ln>
            <a:noFill/>
          </a:ln>
          <a:extLst/>
        </p:spPr>
        <p:txBody>
          <a:bodyPr/>
          <a:lstStyle>
            <a:lvl1pPr marL="339725" indent="-339725"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tx1"/>
                </a:solidFill>
                <a:latin typeface="Arial" pitchFamily="34" charset="0"/>
                <a:ea typeface="MS PGothic" pitchFamily="34" charset="-128"/>
              </a:defRPr>
            </a:lvl1pPr>
            <a:lvl2pPr marL="742950" indent="-285750"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tx1"/>
                </a:solidFill>
                <a:latin typeface="Arial" pitchFamily="34" charset="0"/>
                <a:ea typeface="MS PGothic" pitchFamily="34" charset="-128"/>
              </a:defRPr>
            </a:lvl2pPr>
            <a:lvl3pPr marL="1143000" indent="-228600"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tx1"/>
                </a:solidFill>
                <a:latin typeface="Arial" pitchFamily="34" charset="0"/>
                <a:ea typeface="MS PGothic" pitchFamily="34" charset="-128"/>
              </a:defRPr>
            </a:lvl3pPr>
            <a:lvl4pPr marL="1600200" indent="-228600"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tx1"/>
                </a:solidFill>
                <a:latin typeface="Arial" pitchFamily="34" charset="0"/>
                <a:ea typeface="MS PGothic" pitchFamily="34" charset="-128"/>
              </a:defRPr>
            </a:lvl4pPr>
            <a:lvl5pPr marL="2057400" indent="-228600"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tx1"/>
                </a:solidFill>
                <a:latin typeface="Arial" pitchFamily="34" charset="0"/>
                <a:ea typeface="MS PGothic" pitchFamily="34" charset="-128"/>
              </a:defRPr>
            </a:lvl9pPr>
          </a:lstStyle>
          <a:p>
            <a:pPr marL="457200" indent="-457200" eaLnBrk="1" hangingPunct="1">
              <a:lnSpc>
                <a:spcPct val="150000"/>
              </a:lnSpc>
              <a:spcBef>
                <a:spcPts val="800"/>
              </a:spcBef>
              <a:buFont typeface="Courier New" pitchFamily="49" charset="0"/>
              <a:buChar char="o"/>
              <a:defRPr/>
            </a:pPr>
            <a:r>
              <a:rPr lang="en-US" sz="2800" dirty="0" smtClean="0">
                <a:solidFill>
                  <a:srgbClr val="000000"/>
                </a:solidFill>
                <a:latin typeface="+mn-lt"/>
                <a:cs typeface="Times New Roman" pitchFamily="18" charset="0"/>
              </a:rPr>
              <a:t>Introduction</a:t>
            </a:r>
          </a:p>
          <a:p>
            <a:pPr marL="457200" indent="-457200" eaLnBrk="1" hangingPunct="1">
              <a:lnSpc>
                <a:spcPct val="150000"/>
              </a:lnSpc>
              <a:buFont typeface="Courier New" pitchFamily="49" charset="0"/>
              <a:buChar char="o"/>
              <a:defRPr/>
            </a:pPr>
            <a:r>
              <a:rPr lang="en-US" sz="2800" dirty="0" smtClean="0">
                <a:latin typeface="+mn-lt"/>
                <a:cs typeface="Calibri" pitchFamily="34" charset="0"/>
              </a:rPr>
              <a:t>Example of international HALAL standards</a:t>
            </a:r>
          </a:p>
          <a:p>
            <a:pPr marL="457200" indent="-457200" eaLnBrk="1" hangingPunct="1">
              <a:lnSpc>
                <a:spcPct val="150000"/>
              </a:lnSpc>
              <a:buFont typeface="Courier New" pitchFamily="49" charset="0"/>
              <a:buChar char="o"/>
              <a:defRPr/>
            </a:pPr>
            <a:r>
              <a:rPr lang="en-US" sz="2800" dirty="0" smtClean="0">
                <a:latin typeface="+mn-lt"/>
              </a:rPr>
              <a:t>Requirements of GSO-GAC for Halal Laboratory</a:t>
            </a:r>
            <a:endParaRPr lang="en-US" sz="2800" dirty="0" smtClean="0">
              <a:latin typeface="Calibri" pitchFamily="34" charset="0"/>
              <a:cs typeface="Calibri" pitchFamily="34" charset="0"/>
            </a:endParaRPr>
          </a:p>
          <a:p>
            <a:pPr marL="457200" indent="-457200" eaLnBrk="1" hangingPunct="1">
              <a:lnSpc>
                <a:spcPct val="150000"/>
              </a:lnSpc>
              <a:spcBef>
                <a:spcPts val="800"/>
              </a:spcBef>
              <a:buFont typeface="Courier New" pitchFamily="49" charset="0"/>
              <a:buChar char="o"/>
              <a:defRPr/>
            </a:pPr>
            <a:r>
              <a:rPr lang="en-US" sz="2800" dirty="0" smtClean="0">
                <a:solidFill>
                  <a:srgbClr val="000000"/>
                </a:solidFill>
                <a:latin typeface="+mn-lt"/>
                <a:cs typeface="Times New Roman" pitchFamily="18" charset="0"/>
              </a:rPr>
              <a:t>Summary</a:t>
            </a:r>
          </a:p>
          <a:p>
            <a:pPr marL="457200" indent="-457200" eaLnBrk="1" hangingPunct="1">
              <a:lnSpc>
                <a:spcPct val="150000"/>
              </a:lnSpc>
              <a:spcBef>
                <a:spcPts val="800"/>
              </a:spcBef>
              <a:buFont typeface="Courier New" pitchFamily="49" charset="0"/>
              <a:buChar char="o"/>
              <a:defRPr/>
            </a:pPr>
            <a:r>
              <a:rPr lang="en-US" sz="2800" dirty="0" smtClean="0">
                <a:solidFill>
                  <a:srgbClr val="000000"/>
                </a:solidFill>
                <a:latin typeface="+mn-lt"/>
                <a:cs typeface="Times New Roman" pitchFamily="18" charset="0"/>
              </a:rPr>
              <a:t> Conclusions</a:t>
            </a:r>
          </a:p>
          <a:p>
            <a:pPr marL="457200" indent="-457200" eaLnBrk="1" hangingPunct="1">
              <a:lnSpc>
                <a:spcPct val="150000"/>
              </a:lnSpc>
              <a:spcBef>
                <a:spcPts val="800"/>
              </a:spcBef>
              <a:buFont typeface="Courier New" pitchFamily="49" charset="0"/>
              <a:buChar char="o"/>
              <a:defRPr/>
            </a:pPr>
            <a:r>
              <a:rPr lang="en-US" sz="2800" dirty="0" smtClean="0">
                <a:solidFill>
                  <a:srgbClr val="000000"/>
                </a:solidFill>
                <a:latin typeface="+mn-lt"/>
                <a:cs typeface="Times New Roman" pitchFamily="18" charset="0"/>
              </a:rPr>
              <a:t>Recommendations</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8"/>
          <p:cNvSpPr>
            <a:spLocks noChangeArrowheads="1"/>
          </p:cNvSpPr>
          <p:nvPr/>
        </p:nvSpPr>
        <p:spPr bwMode="auto">
          <a:xfrm>
            <a:off x="228600" y="228600"/>
            <a:ext cx="8534400" cy="523875"/>
          </a:xfrm>
          <a:prstGeom prst="rect">
            <a:avLst/>
          </a:prstGeom>
          <a:solidFill>
            <a:srgbClr val="00B050"/>
          </a:solidFill>
          <a:ln w="9525">
            <a:noFill/>
            <a:miter lim="800000"/>
            <a:headEnd/>
            <a:tailEnd/>
          </a:ln>
        </p:spPr>
        <p:txBody>
          <a:bodyPr>
            <a:spAutoFit/>
          </a:bodyPr>
          <a:lstStyle/>
          <a:p>
            <a:pPr algn="just"/>
            <a:r>
              <a:rPr lang="en-US" sz="2800">
                <a:solidFill>
                  <a:schemeClr val="bg1"/>
                </a:solidFill>
                <a:latin typeface="Calibri" pitchFamily="34" charset="0"/>
              </a:rPr>
              <a:t>Introduction</a:t>
            </a:r>
            <a:endParaRPr lang="en-US" sz="2800" b="1">
              <a:solidFill>
                <a:schemeClr val="bg1"/>
              </a:solidFill>
              <a:latin typeface="Calibri" pitchFamily="34" charset="0"/>
            </a:endParaRPr>
          </a:p>
        </p:txBody>
      </p:sp>
      <p:sp>
        <p:nvSpPr>
          <p:cNvPr id="8195" name="Text Box 4"/>
          <p:cNvSpPr txBox="1">
            <a:spLocks noChangeArrowheads="1"/>
          </p:cNvSpPr>
          <p:nvPr/>
        </p:nvSpPr>
        <p:spPr bwMode="auto">
          <a:xfrm>
            <a:off x="381000" y="838200"/>
            <a:ext cx="8382000" cy="1695450"/>
          </a:xfrm>
          <a:prstGeom prst="rect">
            <a:avLst/>
          </a:prstGeom>
          <a:noFill/>
          <a:ln w="9525">
            <a:noFill/>
            <a:miter lim="800000"/>
            <a:headEnd/>
            <a:tailEnd/>
          </a:ln>
        </p:spPr>
        <p:txBody>
          <a:bodyPr>
            <a:spAutoFit/>
          </a:bodyPr>
          <a:lstStyle/>
          <a:p>
            <a:pPr algn="just" eaLnBrk="0" hangingPunct="0">
              <a:lnSpc>
                <a:spcPct val="200000"/>
              </a:lnSpc>
              <a:spcBef>
                <a:spcPct val="20000"/>
              </a:spcBef>
              <a:buClr>
                <a:schemeClr val="tx1"/>
              </a:buClr>
              <a:buFont typeface="Arial" pitchFamily="34" charset="0"/>
              <a:buNone/>
            </a:pPr>
            <a:r>
              <a:rPr lang="en-US" sz="2800">
                <a:latin typeface="Calibri" pitchFamily="34" charset="0"/>
              </a:rPr>
              <a:t>The principle for a Muslim’s food and non-food products has to be :</a:t>
            </a:r>
          </a:p>
        </p:txBody>
      </p:sp>
      <p:pic>
        <p:nvPicPr>
          <p:cNvPr id="8196" name="Picture 8"/>
          <p:cNvPicPr>
            <a:picLocks noChangeAspect="1"/>
          </p:cNvPicPr>
          <p:nvPr/>
        </p:nvPicPr>
        <p:blipFill>
          <a:blip r:embed="rId2"/>
          <a:srcRect/>
          <a:stretch>
            <a:fillRect/>
          </a:stretch>
        </p:blipFill>
        <p:spPr bwMode="auto">
          <a:xfrm>
            <a:off x="5486400" y="4595813"/>
            <a:ext cx="3048000" cy="2185987"/>
          </a:xfrm>
          <a:prstGeom prst="rect">
            <a:avLst/>
          </a:prstGeom>
          <a:noFill/>
          <a:ln w="9525">
            <a:noFill/>
            <a:miter lim="800000"/>
            <a:headEnd/>
            <a:tailEnd/>
          </a:ln>
        </p:spPr>
      </p:pic>
      <p:sp>
        <p:nvSpPr>
          <p:cNvPr id="5" name="Text Box 4"/>
          <p:cNvSpPr txBox="1">
            <a:spLocks noChangeArrowheads="1"/>
          </p:cNvSpPr>
          <p:nvPr/>
        </p:nvSpPr>
        <p:spPr bwMode="auto">
          <a:xfrm>
            <a:off x="609600" y="2562225"/>
            <a:ext cx="8382000" cy="1901825"/>
          </a:xfrm>
          <a:prstGeom prst="rect">
            <a:avLst/>
          </a:prstGeom>
          <a:noFill/>
          <a:ln w="9525">
            <a:noFill/>
            <a:miter lim="800000"/>
            <a:headEnd/>
            <a:tailEnd/>
          </a:ln>
        </p:spPr>
        <p:txBody>
          <a:bodyPr>
            <a:spAutoFit/>
          </a:bodyPr>
          <a:lstStyle/>
          <a:p>
            <a:pPr marL="342900" indent="-342900" algn="just" eaLnBrk="0" hangingPunct="0">
              <a:lnSpc>
                <a:spcPct val="200000"/>
              </a:lnSpc>
              <a:spcBef>
                <a:spcPct val="20000"/>
              </a:spcBef>
              <a:buClr>
                <a:schemeClr val="tx1"/>
              </a:buClr>
              <a:buFont typeface="Courier New" pitchFamily="49" charset="0"/>
              <a:buChar char="o"/>
            </a:pPr>
            <a:r>
              <a:rPr lang="en-US" sz="2800">
                <a:solidFill>
                  <a:srgbClr val="0070C0"/>
                </a:solidFill>
                <a:latin typeface="Calibri" pitchFamily="34" charset="0"/>
              </a:rPr>
              <a:t>Halal</a:t>
            </a:r>
            <a:r>
              <a:rPr lang="en-US" sz="2800">
                <a:solidFill>
                  <a:srgbClr val="000099"/>
                </a:solidFill>
                <a:latin typeface="Calibri" pitchFamily="34" charset="0"/>
              </a:rPr>
              <a:t> </a:t>
            </a:r>
            <a:r>
              <a:rPr lang="en-US" sz="2800">
                <a:solidFill>
                  <a:srgbClr val="0070C0"/>
                </a:solidFill>
                <a:latin typeface="Calibri" pitchFamily="34" charset="0"/>
              </a:rPr>
              <a:t> </a:t>
            </a:r>
            <a:r>
              <a:rPr lang="en-US" sz="2800">
                <a:latin typeface="Calibri" pitchFamily="34" charset="0"/>
              </a:rPr>
              <a:t>(permissible – Shariah compliant) , and</a:t>
            </a:r>
          </a:p>
          <a:p>
            <a:pPr marL="342900" indent="-342900" algn="just" eaLnBrk="0" hangingPunct="0">
              <a:lnSpc>
                <a:spcPct val="200000"/>
              </a:lnSpc>
              <a:spcBef>
                <a:spcPct val="20000"/>
              </a:spcBef>
              <a:buClr>
                <a:schemeClr val="tx1"/>
              </a:buClr>
              <a:buFont typeface="Courier New" pitchFamily="49" charset="0"/>
              <a:buChar char="o"/>
            </a:pPr>
            <a:r>
              <a:rPr lang="en-US" sz="2800">
                <a:solidFill>
                  <a:srgbClr val="0070C0"/>
                </a:solidFill>
                <a:latin typeface="Calibri" pitchFamily="34" charset="0"/>
              </a:rPr>
              <a:t>Quality </a:t>
            </a:r>
            <a:r>
              <a:rPr lang="en-US" sz="2800">
                <a:latin typeface="Calibri" pitchFamily="34" charset="0"/>
              </a:rPr>
              <a:t>(wholesome: healthy, safe, nutritious, Tayeb</a:t>
            </a:r>
            <a:r>
              <a:rPr lang="en-US" sz="2800">
                <a:solidFill>
                  <a:srgbClr val="000099"/>
                </a:solidFill>
                <a:latin typeface="Calibri" pitchFamily="34" charset="0"/>
              </a:rPr>
              <a:t> </a:t>
            </a:r>
            <a:r>
              <a:rPr lang="en-US" sz="2800">
                <a:latin typeface="Calibri" pitchFamily="34" charset="0"/>
              </a:rPr>
              <a:t>).</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533400" y="142852"/>
            <a:ext cx="8153400" cy="1695450"/>
          </a:xfrm>
          <a:prstGeom prst="rect">
            <a:avLst/>
          </a:prstGeom>
          <a:noFill/>
          <a:ln w="9525">
            <a:noFill/>
            <a:miter lim="800000"/>
            <a:headEnd/>
            <a:tailEnd/>
          </a:ln>
        </p:spPr>
        <p:txBody>
          <a:bodyPr>
            <a:spAutoFit/>
          </a:bodyPr>
          <a:lstStyle/>
          <a:p>
            <a:pPr marL="342900" indent="-342900" algn="just">
              <a:lnSpc>
                <a:spcPct val="200000"/>
              </a:lnSpc>
              <a:buFont typeface="Courier New" pitchFamily="49" charset="0"/>
              <a:buChar char="o"/>
            </a:pPr>
            <a:r>
              <a:rPr lang="en-GB" sz="2800">
                <a:latin typeface="Calibri" pitchFamily="34" charset="0"/>
              </a:rPr>
              <a:t> Shariah Law means Islamic Law based on the </a:t>
            </a:r>
            <a:r>
              <a:rPr lang="en-GB" sz="2800" b="1" baseline="30000">
                <a:solidFill>
                  <a:srgbClr val="FF0000"/>
                </a:solidFill>
                <a:latin typeface="Calibri" pitchFamily="34" charset="0"/>
              </a:rPr>
              <a:t>1</a:t>
            </a:r>
            <a:r>
              <a:rPr lang="en-GB" sz="2800">
                <a:latin typeface="Calibri" pitchFamily="34" charset="0"/>
              </a:rPr>
              <a:t>Quran, </a:t>
            </a:r>
            <a:r>
              <a:rPr lang="en-GB" sz="2800" b="1" baseline="30000">
                <a:solidFill>
                  <a:srgbClr val="FF0000"/>
                </a:solidFill>
                <a:latin typeface="Calibri" pitchFamily="34" charset="0"/>
              </a:rPr>
              <a:t>2</a:t>
            </a:r>
            <a:r>
              <a:rPr lang="en-GB" sz="2800">
                <a:latin typeface="Calibri" pitchFamily="34" charset="0"/>
              </a:rPr>
              <a:t>Hadith (Sunnah), </a:t>
            </a:r>
            <a:r>
              <a:rPr lang="en-GB" sz="2800" b="1" baseline="30000">
                <a:solidFill>
                  <a:srgbClr val="FF0000"/>
                </a:solidFill>
                <a:latin typeface="Calibri" pitchFamily="34" charset="0"/>
              </a:rPr>
              <a:t>3</a:t>
            </a:r>
            <a:r>
              <a:rPr lang="en-GB" sz="2800">
                <a:latin typeface="Calibri" pitchFamily="34" charset="0"/>
              </a:rPr>
              <a:t>Ijma’ and </a:t>
            </a:r>
            <a:r>
              <a:rPr lang="en-GB" sz="2800" b="1" baseline="30000">
                <a:solidFill>
                  <a:srgbClr val="FF0000"/>
                </a:solidFill>
                <a:latin typeface="Calibri" pitchFamily="34" charset="0"/>
              </a:rPr>
              <a:t>4</a:t>
            </a:r>
            <a:r>
              <a:rPr lang="en-GB" sz="2800">
                <a:latin typeface="Calibri" pitchFamily="34" charset="0"/>
              </a:rPr>
              <a:t>Qiyas </a:t>
            </a:r>
          </a:p>
        </p:txBody>
      </p:sp>
      <p:sp>
        <p:nvSpPr>
          <p:cNvPr id="6" name="Rectangle 1"/>
          <p:cNvSpPr>
            <a:spLocks noChangeArrowheads="1"/>
          </p:cNvSpPr>
          <p:nvPr/>
        </p:nvSpPr>
        <p:spPr bwMode="auto">
          <a:xfrm>
            <a:off x="457200" y="1958952"/>
            <a:ext cx="8153400" cy="4279900"/>
          </a:xfrm>
          <a:prstGeom prst="rect">
            <a:avLst/>
          </a:prstGeom>
          <a:noFill/>
          <a:ln w="9525">
            <a:noFill/>
            <a:miter lim="800000"/>
            <a:headEnd/>
            <a:tailEnd/>
          </a:ln>
        </p:spPr>
        <p:txBody>
          <a:bodyPr>
            <a:spAutoFit/>
          </a:bodyPr>
          <a:lstStyle/>
          <a:p>
            <a:pPr marL="342900" indent="-342900" algn="just">
              <a:lnSpc>
                <a:spcPct val="200000"/>
              </a:lnSpc>
              <a:buFont typeface="Courier New" pitchFamily="49" charset="0"/>
              <a:buChar char="o"/>
            </a:pPr>
            <a:r>
              <a:rPr lang="en-GB" sz="2800">
                <a:latin typeface="Calibri" pitchFamily="34" charset="0"/>
              </a:rPr>
              <a:t>A particular food or consumer products become Halal or Haram by Shariah Law if it is considered so through by any  one of the above mentioned sources or Fatwa (religious edicts) issued by a competent Islamic Authority. </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457200" y="144463"/>
            <a:ext cx="8229600" cy="1951037"/>
          </a:xfrm>
          <a:prstGeom prst="rect">
            <a:avLst/>
          </a:prstGeom>
          <a:noFill/>
          <a:ln w="9525">
            <a:noFill/>
            <a:miter lim="800000"/>
            <a:headEnd/>
            <a:tailEnd/>
          </a:ln>
        </p:spPr>
        <p:txBody>
          <a:bodyPr>
            <a:spAutoFit/>
          </a:bodyPr>
          <a:lstStyle/>
          <a:p>
            <a:pPr marL="342900" indent="-342900" algn="just" eaLnBrk="0" hangingPunct="0">
              <a:lnSpc>
                <a:spcPct val="175000"/>
              </a:lnSpc>
              <a:buFont typeface="Courier New" pitchFamily="49" charset="0"/>
              <a:buChar char="o"/>
            </a:pPr>
            <a:r>
              <a:rPr lang="en-US" sz="2400">
                <a:latin typeface="Calibri" pitchFamily="34" charset="0"/>
              </a:rPr>
              <a:t>All processes involved in the Halal supply chain (farm to use) must adhere to </a:t>
            </a:r>
            <a:r>
              <a:rPr lang="en-US" sz="2400" i="1">
                <a:latin typeface="Calibri" pitchFamily="34" charset="0"/>
              </a:rPr>
              <a:t>Shariah </a:t>
            </a:r>
            <a:r>
              <a:rPr lang="en-US" sz="2400">
                <a:latin typeface="Calibri" pitchFamily="34" charset="0"/>
              </a:rPr>
              <a:t>laws and verified by a competent Halal certification body</a:t>
            </a:r>
            <a:r>
              <a:rPr lang="en-US" sz="2400" i="1">
                <a:latin typeface="Calibri" pitchFamily="34" charset="0"/>
              </a:rPr>
              <a:t>.</a:t>
            </a:r>
          </a:p>
        </p:txBody>
      </p:sp>
      <p:sp>
        <p:nvSpPr>
          <p:cNvPr id="7" name="Text Box 4"/>
          <p:cNvSpPr txBox="1">
            <a:spLocks noChangeArrowheads="1"/>
          </p:cNvSpPr>
          <p:nvPr/>
        </p:nvSpPr>
        <p:spPr bwMode="auto">
          <a:xfrm>
            <a:off x="457200" y="2133600"/>
            <a:ext cx="8229600" cy="4616450"/>
          </a:xfrm>
          <a:prstGeom prst="rect">
            <a:avLst/>
          </a:prstGeom>
          <a:noFill/>
          <a:ln>
            <a:noFill/>
          </a:ln>
          <a:extLst/>
        </p:spPr>
        <p:txBody>
          <a:bodyPr>
            <a:spAutoFit/>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just">
              <a:lnSpc>
                <a:spcPct val="175000"/>
              </a:lnSpc>
              <a:buFont typeface="Courier New" pitchFamily="49" charset="0"/>
              <a:buChar char="o"/>
              <a:defRPr/>
            </a:pPr>
            <a:r>
              <a:rPr lang="en-US" sz="2400" dirty="0" smtClean="0">
                <a:latin typeface="Calibri" pitchFamily="34" charset="0"/>
                <a:cs typeface="Calibri" pitchFamily="34" charset="0"/>
              </a:rPr>
              <a:t>The objective of the Halal certification is to authenticate</a:t>
            </a:r>
            <a:r>
              <a:rPr lang="en-GB" sz="2400" b="1" baseline="30000" dirty="0">
                <a:solidFill>
                  <a:srgbClr val="FF0000"/>
                </a:solidFill>
                <a:latin typeface="Calibri" pitchFamily="34" charset="0"/>
                <a:cs typeface="Calibri" pitchFamily="34" charset="0"/>
              </a:rPr>
              <a:t>1</a:t>
            </a:r>
            <a:r>
              <a:rPr lang="en-US" sz="2400" dirty="0" smtClean="0">
                <a:latin typeface="Calibri" pitchFamily="34" charset="0"/>
                <a:cs typeface="Calibri" pitchFamily="34" charset="0"/>
              </a:rPr>
              <a:t> and assure</a:t>
            </a:r>
            <a:r>
              <a:rPr lang="en-GB" sz="2400" b="1" baseline="30000" dirty="0" smtClean="0">
                <a:solidFill>
                  <a:srgbClr val="FF0000"/>
                </a:solidFill>
                <a:latin typeface="Calibri" pitchFamily="34" charset="0"/>
                <a:cs typeface="Calibri" pitchFamily="34" charset="0"/>
              </a:rPr>
              <a:t>2</a:t>
            </a:r>
            <a:r>
              <a:rPr lang="en-US" sz="2400" dirty="0" smtClean="0">
                <a:latin typeface="Calibri" pitchFamily="34" charset="0"/>
                <a:cs typeface="Calibri" pitchFamily="34" charset="0"/>
              </a:rPr>
              <a:t> the component factors utilized in the food and non-food industry are all Halal compliant., i.e.</a:t>
            </a:r>
          </a:p>
          <a:p>
            <a:pPr marL="0" indent="0" algn="just">
              <a:lnSpc>
                <a:spcPct val="175000"/>
              </a:lnSpc>
              <a:defRPr/>
            </a:pPr>
            <a:r>
              <a:rPr lang="en-US" sz="2400" dirty="0" smtClean="0">
                <a:solidFill>
                  <a:srgbClr val="00B050"/>
                </a:solidFill>
                <a:latin typeface="Calibri" pitchFamily="34" charset="0"/>
                <a:cs typeface="Calibri" pitchFamily="34" charset="0"/>
              </a:rPr>
              <a:t>It c</a:t>
            </a:r>
            <a:r>
              <a:rPr kumimoji="1" lang="en-US" sz="2400" dirty="0" smtClean="0">
                <a:solidFill>
                  <a:srgbClr val="00B050"/>
                </a:solidFill>
                <a:latin typeface="Calibri" pitchFamily="34" charset="0"/>
                <a:cs typeface="Calibri" pitchFamily="34" charset="0"/>
              </a:rPr>
              <a:t>onfirms that the ingredients used in a product are Halal certified</a:t>
            </a:r>
            <a:r>
              <a:rPr lang="en-GB" sz="2400" b="1" baseline="30000" dirty="0">
                <a:solidFill>
                  <a:srgbClr val="FF0000"/>
                </a:solidFill>
                <a:latin typeface="Calibri" pitchFamily="34" charset="0"/>
                <a:cs typeface="Calibri" pitchFamily="34" charset="0"/>
              </a:rPr>
              <a:t>1</a:t>
            </a:r>
            <a:r>
              <a:rPr kumimoji="1" lang="en-US" sz="2400" dirty="0" smtClean="0">
                <a:solidFill>
                  <a:srgbClr val="00B050"/>
                </a:solidFill>
                <a:latin typeface="Calibri" pitchFamily="34" charset="0"/>
                <a:cs typeface="Calibri" pitchFamily="34" charset="0"/>
              </a:rPr>
              <a:t> and the premise</a:t>
            </a:r>
            <a:r>
              <a:rPr lang="en-GB" sz="2400" b="1" baseline="30000" dirty="0" smtClean="0">
                <a:solidFill>
                  <a:srgbClr val="FF0000"/>
                </a:solidFill>
                <a:latin typeface="Calibri" pitchFamily="34" charset="0"/>
                <a:cs typeface="Calibri" pitchFamily="34" charset="0"/>
              </a:rPr>
              <a:t>2</a:t>
            </a:r>
            <a:r>
              <a:rPr kumimoji="1" lang="en-US" sz="2400" dirty="0" smtClean="0">
                <a:solidFill>
                  <a:srgbClr val="00B050"/>
                </a:solidFill>
                <a:latin typeface="Calibri" pitchFamily="34" charset="0"/>
                <a:cs typeface="Calibri" pitchFamily="34" charset="0"/>
              </a:rPr>
              <a:t> is free from </a:t>
            </a:r>
            <a:r>
              <a:rPr kumimoji="1" lang="en-US" sz="2400" i="1" dirty="0" smtClean="0">
                <a:solidFill>
                  <a:srgbClr val="00B050"/>
                </a:solidFill>
                <a:latin typeface="Calibri" pitchFamily="34" charset="0"/>
                <a:cs typeface="Calibri" pitchFamily="34" charset="0"/>
              </a:rPr>
              <a:t>haram</a:t>
            </a:r>
            <a:r>
              <a:rPr kumimoji="1" lang="en-US" sz="2400" dirty="0" smtClean="0">
                <a:solidFill>
                  <a:srgbClr val="00B050"/>
                </a:solidFill>
                <a:latin typeface="Calibri" pitchFamily="34" charset="0"/>
                <a:cs typeface="Calibri" pitchFamily="34" charset="0"/>
              </a:rPr>
              <a:t> or non-Halal products (authenticity) which can only be confirmed by Lab analysis.</a:t>
            </a:r>
            <a:endParaRPr lang="en-US" sz="2400" i="1" dirty="0" smtClean="0">
              <a:solidFill>
                <a:srgbClr val="00B050"/>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txBox="1">
            <a:spLocks/>
          </p:cNvSpPr>
          <p:nvPr/>
        </p:nvSpPr>
        <p:spPr bwMode="auto">
          <a:xfrm>
            <a:off x="228600" y="152400"/>
            <a:ext cx="8229600" cy="393700"/>
          </a:xfrm>
          <a:prstGeom prst="rect">
            <a:avLst/>
          </a:prstGeom>
          <a:solidFill>
            <a:srgbClr val="00B050"/>
          </a:solidFill>
          <a:ln w="9525">
            <a:noFill/>
            <a:miter lim="800000"/>
            <a:headEnd/>
            <a:tailEnd/>
          </a:ln>
        </p:spPr>
        <p:txBody>
          <a:bodyPr anchor="ctr"/>
          <a:lstStyle/>
          <a:p>
            <a:r>
              <a:rPr lang="en-US" sz="2800">
                <a:solidFill>
                  <a:schemeClr val="bg1"/>
                </a:solidFill>
                <a:latin typeface="Calibri" pitchFamily="34" charset="0"/>
              </a:rPr>
              <a:t>International standards</a:t>
            </a:r>
          </a:p>
        </p:txBody>
      </p:sp>
      <p:sp>
        <p:nvSpPr>
          <p:cNvPr id="5" name="Title 1"/>
          <p:cNvSpPr txBox="1">
            <a:spLocks/>
          </p:cNvSpPr>
          <p:nvPr/>
        </p:nvSpPr>
        <p:spPr bwMode="auto">
          <a:xfrm>
            <a:off x="228600" y="838200"/>
            <a:ext cx="8229600" cy="1676400"/>
          </a:xfrm>
          <a:prstGeom prst="rect">
            <a:avLst/>
          </a:prstGeom>
          <a:noFill/>
          <a:ln>
            <a:noFill/>
          </a:ln>
        </p:spPr>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457200" indent="-457200" algn="just">
              <a:lnSpc>
                <a:spcPct val="200000"/>
              </a:lnSpc>
              <a:buFont typeface="Courier New" pitchFamily="49" charset="0"/>
              <a:buChar char="o"/>
              <a:defRPr/>
            </a:pPr>
            <a:r>
              <a:rPr lang="en-US" sz="2800" dirty="0" smtClean="0">
                <a:latin typeface="+mn-lt"/>
              </a:rPr>
              <a:t>International standards are standards developed by international standards organizations.</a:t>
            </a:r>
            <a:endParaRPr lang="en-US" sz="2800" dirty="0">
              <a:latin typeface="+mn-lt"/>
            </a:endParaRPr>
          </a:p>
        </p:txBody>
      </p:sp>
      <p:sp>
        <p:nvSpPr>
          <p:cNvPr id="6" name="Title 1"/>
          <p:cNvSpPr txBox="1">
            <a:spLocks/>
          </p:cNvSpPr>
          <p:nvPr/>
        </p:nvSpPr>
        <p:spPr bwMode="auto">
          <a:xfrm>
            <a:off x="228600" y="2743200"/>
            <a:ext cx="8229600" cy="1600200"/>
          </a:xfrm>
          <a:prstGeom prst="rect">
            <a:avLst/>
          </a:prstGeom>
          <a:noFill/>
          <a:ln>
            <a:noFill/>
          </a:ln>
        </p:spPr>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457200" indent="-457200" algn="just">
              <a:lnSpc>
                <a:spcPct val="200000"/>
              </a:lnSpc>
              <a:buFont typeface="Courier New" pitchFamily="49" charset="0"/>
              <a:buChar char="o"/>
              <a:defRPr/>
            </a:pPr>
            <a:r>
              <a:rPr lang="en-US" sz="2800" dirty="0" smtClean="0">
                <a:latin typeface="+mn-lt"/>
              </a:rPr>
              <a:t>International standards are available for consideration and use worldwide. </a:t>
            </a:r>
            <a:endParaRPr lang="en-US" sz="2800" dirty="0">
              <a:latin typeface="+mn-lt"/>
            </a:endParaRPr>
          </a:p>
        </p:txBody>
      </p:sp>
      <p:sp>
        <p:nvSpPr>
          <p:cNvPr id="7" name="Title 1"/>
          <p:cNvSpPr txBox="1">
            <a:spLocks/>
          </p:cNvSpPr>
          <p:nvPr/>
        </p:nvSpPr>
        <p:spPr bwMode="auto">
          <a:xfrm>
            <a:off x="228600" y="4419600"/>
            <a:ext cx="8229600" cy="1905000"/>
          </a:xfrm>
          <a:prstGeom prst="rect">
            <a:avLst/>
          </a:prstGeom>
          <a:noFill/>
          <a:ln>
            <a:noFill/>
          </a:ln>
        </p:spPr>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457200" indent="-457200" algn="just">
              <a:lnSpc>
                <a:spcPct val="200000"/>
              </a:lnSpc>
              <a:buFont typeface="Courier New" pitchFamily="49" charset="0"/>
              <a:buChar char="o"/>
              <a:defRPr/>
            </a:pPr>
            <a:r>
              <a:rPr lang="en-US" sz="2800" dirty="0" smtClean="0">
                <a:latin typeface="+mn-lt"/>
              </a:rPr>
              <a:t>The most prominent organization is the International Organization for Standardization (ISO).</a:t>
            </a:r>
            <a:endParaRPr lang="en-US" sz="2800" dirty="0">
              <a:latin typeface="+mn-lt"/>
            </a:endParaRPr>
          </a:p>
        </p:txBody>
      </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1346</Words>
  <Application>Microsoft Office PowerPoint</Application>
  <PresentationFormat>On-screen Show (4:3)</PresentationFormat>
  <Paragraphs>161</Paragraphs>
  <Slides>28</Slides>
  <Notes>0</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Image</vt:lpstr>
      <vt:lpstr>Slide 1</vt:lpstr>
      <vt:lpstr>" In The Name of Allah, The Most Beneficent, The Most Merciful"   An overview on international Halal Standards  By: Dr. Hani M. Al-Mazeedi</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19</cp:revision>
  <dcterms:created xsi:type="dcterms:W3CDTF">2018-03-23T13:26:30Z</dcterms:created>
  <dcterms:modified xsi:type="dcterms:W3CDTF">2019-07-03T12:17:59Z</dcterms:modified>
</cp:coreProperties>
</file>